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570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39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023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749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73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819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266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573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9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9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66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1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4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8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19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76C1B4-27A9-4047-A779-6EA95B326DFB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FFEEB1-F185-4A46-9F06-25635A6F4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6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1.png"/><Relationship Id="rId7" Type="http://schemas.openxmlformats.org/officeDocument/2006/relationships/image" Target="../media/image37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59.wmf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60.wmf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75883" TargetMode="External"/><Relationship Id="rId2" Type="http://schemas.openxmlformats.org/officeDocument/2006/relationships/hyperlink" Target="https://ru.wikipedia.org/wiki/%D0%A2%D0%B5%D0%BE%D1%80%D0%B5%D0%BC%D0%B0_%D0%9F%D0%B8%D1%84%D0%B0%D0%B3%D0%BE%D1%80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05.infourok.ru/uploads/ex/0129/00037010-28d134c5/img26.jpg" TargetMode="External"/><Relationship Id="rId5" Type="http://schemas.openxmlformats.org/officeDocument/2006/relationships/hyperlink" Target="http://rasnajamatematika.blogspot.ru/2011/01/blog-post_05.html" TargetMode="External"/><Relationship Id="rId4" Type="http://schemas.openxmlformats.org/officeDocument/2006/relationships/hyperlink" Target="http://sotvori-sebia-sam.ru/pifago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emf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emf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emf"/><Relationship Id="rId5" Type="http://schemas.openxmlformats.org/officeDocument/2006/relationships/image" Target="../media/image14.png"/><Relationship Id="rId15" Type="http://schemas.openxmlformats.org/officeDocument/2006/relationships/image" Target="../media/image24.emf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emf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emf"/><Relationship Id="rId18" Type="http://schemas.openxmlformats.org/officeDocument/2006/relationships/image" Target="../media/image48.emf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emf"/><Relationship Id="rId14" Type="http://schemas.openxmlformats.org/officeDocument/2006/relationships/image" Target="../media/image4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МОУ «Фёдоровская ОШ»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285999"/>
            <a:ext cx="9601196" cy="36870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Теорема </a:t>
            </a:r>
            <a:r>
              <a:rPr lang="ru-RU" sz="5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Пифагора</a:t>
            </a:r>
            <a:br>
              <a:rPr lang="ru-RU" sz="5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ea typeface="+mj-ea"/>
                <a:cs typeface="+mj-cs"/>
              </a:rPr>
            </a:br>
            <a:r>
              <a:rPr lang="ru-RU" sz="5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Геометрия </a:t>
            </a:r>
            <a:br>
              <a:rPr lang="ru-RU" sz="5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ea typeface="+mj-ea"/>
                <a:cs typeface="+mj-cs"/>
              </a:rPr>
            </a:br>
            <a:r>
              <a:rPr lang="ru-RU" sz="54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8 </a:t>
            </a:r>
            <a:r>
              <a:rPr lang="ru-RU" sz="54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класс</a:t>
            </a:r>
          </a:p>
          <a:p>
            <a:pPr marL="0" indent="0" algn="ctr">
              <a:buNone/>
            </a:pPr>
            <a:r>
              <a:rPr lang="ru-RU" sz="28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Учитель математики </a:t>
            </a:r>
            <a:r>
              <a:rPr lang="ru-RU" sz="2800" b="1" dirty="0" err="1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Чепанова</a:t>
            </a:r>
            <a:r>
              <a:rPr lang="ru-RU" sz="28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ea typeface="+mj-ea"/>
                <a:cs typeface="+mj-cs"/>
              </a:rPr>
              <a:t> М.С.</a:t>
            </a:r>
            <a:endParaRPr lang="ru-RU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88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7923"/>
            <a:ext cx="9601196" cy="722671"/>
          </a:xfrm>
        </p:spPr>
        <p:txBody>
          <a:bodyPr/>
          <a:lstStyle/>
          <a:p>
            <a:pPr lvl="0" algn="r" defTabSz="914400">
              <a:spcBef>
                <a:spcPts val="0"/>
              </a:spcBef>
            </a:pP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>Теорема Пифагора</a:t>
            </a:r>
            <a:endParaRPr lang="ru-RU" sz="36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097" y="1637072"/>
            <a:ext cx="9719187" cy="4336026"/>
          </a:xfrm>
        </p:spPr>
        <p:txBody>
          <a:bodyPr>
            <a:normAutofit/>
          </a:bodyPr>
          <a:lstStyle/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sz="4000" i="1" dirty="0" smtClean="0">
                <a:solidFill>
                  <a:srgbClr val="002060"/>
                </a:solidFill>
                <a:latin typeface="Bookman Old Style"/>
              </a:rPr>
              <a:t>                                  </a:t>
            </a: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altLang="ru-RU" sz="3600" i="1" dirty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altLang="ru-RU" sz="3600" i="1" dirty="0" smtClean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3600" i="1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altLang="ru-RU" sz="3600" i="1" dirty="0" smtClean="0">
                <a:solidFill>
                  <a:srgbClr val="002060"/>
                </a:solidFill>
                <a:latin typeface="Bookman Old Style"/>
              </a:rPr>
              <a:t>                     </a:t>
            </a:r>
            <a:endParaRPr lang="ru-RU" altLang="ru-RU" sz="3600" i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3600" i="1" dirty="0" smtClean="0">
                <a:solidFill>
                  <a:srgbClr val="002060"/>
                </a:solidFill>
                <a:latin typeface="Bookman Old Style"/>
              </a:rPr>
              <a:t>           </a:t>
            </a:r>
            <a:endParaRPr lang="ru-RU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2957" y="1555389"/>
            <a:ext cx="2783227" cy="778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48" y="2634345"/>
            <a:ext cx="1499746" cy="1493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203" y="2634346"/>
            <a:ext cx="1999661" cy="14936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6203" y="645511"/>
            <a:ext cx="3456732" cy="34567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994" y="4127994"/>
            <a:ext cx="1999661" cy="199966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652" y="2968289"/>
            <a:ext cx="634039" cy="7559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357" y="4068454"/>
            <a:ext cx="627942" cy="75597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4096" y="2798135"/>
            <a:ext cx="591363" cy="74987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5852934" y="2644170"/>
            <a:ext cx="5043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altLang="ru-RU" sz="2400" i="1" dirty="0">
                <a:solidFill>
                  <a:srgbClr val="252525"/>
                </a:solidFill>
                <a:latin typeface="Bookman Old Style"/>
                <a:cs typeface="Arial" panose="020B0604020202020204" pitchFamily="34" charset="0"/>
              </a:rPr>
              <a:t>Сумма площадей квадратов, опирающихся на катеты </a:t>
            </a:r>
            <a:r>
              <a:rPr lang="en-US" altLang="ru-RU" sz="2400" i="1" dirty="0">
                <a:solidFill>
                  <a:srgbClr val="C00000"/>
                </a:solidFill>
                <a:latin typeface="Bookman Old Style"/>
                <a:cs typeface="Arial" panose="020B0604020202020204" pitchFamily="34" charset="0"/>
              </a:rPr>
              <a:t>a</a:t>
            </a:r>
            <a:r>
              <a:rPr lang="ru-RU" altLang="ru-RU" sz="2400" i="1" dirty="0">
                <a:solidFill>
                  <a:srgbClr val="252525"/>
                </a:solidFill>
                <a:latin typeface="Bookman Old Style"/>
                <a:cs typeface="Arial" panose="020B0604020202020204" pitchFamily="34" charset="0"/>
              </a:rPr>
              <a:t> и </a:t>
            </a:r>
            <a:r>
              <a:rPr lang="en-US" altLang="ru-RU" sz="2400" i="1" dirty="0">
                <a:solidFill>
                  <a:srgbClr val="C00000"/>
                </a:solidFill>
                <a:latin typeface="Bookman Old Style"/>
                <a:cs typeface="Arial" panose="020B0604020202020204" pitchFamily="34" charset="0"/>
              </a:rPr>
              <a:t>b</a:t>
            </a:r>
            <a:r>
              <a:rPr lang="ru-RU" altLang="ru-RU" sz="2400" i="1" dirty="0">
                <a:solidFill>
                  <a:srgbClr val="252525"/>
                </a:solidFill>
                <a:latin typeface="Bookman Old Style"/>
                <a:cs typeface="Arial" panose="020B0604020202020204" pitchFamily="34" charset="0"/>
              </a:rPr>
              <a:t>, равна площади квадрата, построенного на гипотенузе </a:t>
            </a:r>
            <a:r>
              <a:rPr lang="en-US" altLang="ru-RU" sz="2400" i="1" dirty="0">
                <a:solidFill>
                  <a:srgbClr val="C00000"/>
                </a:solidFill>
                <a:latin typeface="Bookman Old Style"/>
                <a:cs typeface="Arial" panose="020B0604020202020204" pitchFamily="34" charset="0"/>
              </a:rPr>
              <a:t>c</a:t>
            </a:r>
            <a:r>
              <a:rPr lang="en-US" altLang="ru-RU" sz="2400" i="1" dirty="0">
                <a:solidFill>
                  <a:srgbClr val="252525"/>
                </a:solidFill>
                <a:latin typeface="Bookman Old Style"/>
                <a:cs typeface="Arial" panose="020B0604020202020204" pitchFamily="34" charset="0"/>
              </a:rPr>
              <a:t>.</a:t>
            </a:r>
            <a:r>
              <a:rPr lang="ru-RU" altLang="ru-RU" sz="2400" i="1" dirty="0">
                <a:solidFill>
                  <a:srgbClr val="252525"/>
                </a:solidFill>
                <a:latin typeface="Bookman Old Style"/>
                <a:cs typeface="Arial" panose="020B0604020202020204" pitchFamily="34" charset="0"/>
              </a:rPr>
              <a:t> </a:t>
            </a:r>
            <a:r>
              <a:rPr lang="ru-RU" altLang="ru-RU" sz="2400" i="1" dirty="0">
                <a:solidFill>
                  <a:prstClr val="black"/>
                </a:solidFill>
                <a:latin typeface="Bookman Old Style"/>
              </a:rPr>
              <a:t> </a:t>
            </a:r>
            <a:endParaRPr lang="ru-RU" altLang="ru-RU" sz="2400" i="1" dirty="0">
              <a:solidFill>
                <a:srgbClr val="252525"/>
              </a:solidFill>
              <a:latin typeface="Bookman Old Style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2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7923"/>
            <a:ext cx="9601196" cy="722671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>Теорема Пифагора</a:t>
            </a:r>
            <a:endParaRPr lang="ru-RU" sz="36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097" y="1637072"/>
            <a:ext cx="9719187" cy="4336026"/>
          </a:xfrm>
        </p:spPr>
        <p:txBody>
          <a:bodyPr>
            <a:normAutofit/>
          </a:bodyPr>
          <a:lstStyle/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sz="4000" i="1" dirty="0" smtClean="0">
                <a:solidFill>
                  <a:srgbClr val="002060"/>
                </a:solidFill>
                <a:latin typeface="Bookman Old Style"/>
              </a:rPr>
              <a:t>                                  </a:t>
            </a: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altLang="ru-RU" sz="3600" i="1" dirty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altLang="ru-RU" sz="3600" i="1" dirty="0" smtClean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3600" i="1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altLang="ru-RU" sz="3600" i="1" dirty="0" smtClean="0">
                <a:solidFill>
                  <a:srgbClr val="002060"/>
                </a:solidFill>
                <a:latin typeface="Bookman Old Style"/>
              </a:rPr>
              <a:t>                     </a:t>
            </a:r>
            <a:endParaRPr lang="ru-RU" altLang="ru-RU" sz="3600" i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3600" i="1" dirty="0" smtClean="0">
                <a:solidFill>
                  <a:srgbClr val="002060"/>
                </a:solidFill>
                <a:latin typeface="Bookman Old Style"/>
              </a:rPr>
              <a:t>           </a:t>
            </a:r>
            <a:endParaRPr lang="ru-RU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683" y="2217637"/>
            <a:ext cx="5090601" cy="3755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598" y="2437111"/>
            <a:ext cx="2164268" cy="331651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73045" y="1430594"/>
            <a:ext cx="90235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2200" i="1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Чертежи к теореме Пифагора. Шаржи из учебников XVI в.</a:t>
            </a:r>
            <a:endParaRPr lang="ru-RU" sz="2200" i="1" dirty="0">
              <a:solidFill>
                <a:schemeClr val="accent5">
                  <a:lumMod val="50000"/>
                </a:schemeClr>
              </a:solidFill>
              <a:latin typeface="Bookman Old Style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81" y="2437111"/>
            <a:ext cx="25527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7923"/>
            <a:ext cx="9601196" cy="722671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/>
            </a:r>
            <a:b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</a:br>
            <a: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>Египетский </a:t>
            </a: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>треугольник</a:t>
            </a:r>
            <a:b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</a:br>
            <a:endParaRPr lang="ru-RU" sz="36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097" y="1637072"/>
            <a:ext cx="9719187" cy="4336026"/>
          </a:xfrm>
        </p:spPr>
        <p:txBody>
          <a:bodyPr>
            <a:normAutofit/>
          </a:bodyPr>
          <a:lstStyle/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sz="4000" i="1" dirty="0" smtClean="0">
                <a:solidFill>
                  <a:srgbClr val="002060"/>
                </a:solidFill>
                <a:latin typeface="Bookman Old Style"/>
              </a:rPr>
              <a:t>                                  </a:t>
            </a: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altLang="ru-RU" sz="3600" i="1" dirty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altLang="ru-RU" sz="3600" i="1" dirty="0" smtClean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3600" i="1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altLang="ru-RU" sz="3600" i="1" dirty="0" smtClean="0">
                <a:solidFill>
                  <a:srgbClr val="002060"/>
                </a:solidFill>
                <a:latin typeface="Bookman Old Style"/>
              </a:rPr>
              <a:t>                     </a:t>
            </a:r>
            <a:endParaRPr lang="ru-RU" altLang="ru-RU" sz="3600" i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3600" i="1" dirty="0" smtClean="0">
                <a:solidFill>
                  <a:srgbClr val="002060"/>
                </a:solidFill>
                <a:latin typeface="Bookman Old Style"/>
              </a:rPr>
              <a:t>           </a:t>
            </a:r>
            <a:endParaRPr lang="ru-RU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24" y="2406630"/>
            <a:ext cx="3952101" cy="3197758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970206" y="1637071"/>
            <a:ext cx="635556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20000"/>
              </a:spcBef>
              <a:buClr>
                <a:srgbClr val="0000FF"/>
              </a:buClr>
              <a:buSzPct val="80000"/>
              <a:buFont typeface="Wingdings" pitchFamily="2" charset="2"/>
              <a:buNone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Землемеры Древнего Египта для построения прямого угла 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пользовались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следующим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приемом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.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Бечевку узлами делили на 12 равных частей и концы связывали.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70206" y="3436374"/>
            <a:ext cx="61500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spcBef>
                <a:spcPct val="20000"/>
              </a:spcBef>
              <a:buClr>
                <a:srgbClr val="0000FF"/>
              </a:buClr>
              <a:buSzPct val="80000"/>
            </a:pP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Затем бечевку растягивали на земле так, что получался треугольник со сторонами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3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,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4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 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5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 делений. Угол треугольника, противолежащий стороне с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5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 делениями, был прямой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(3</a:t>
            </a:r>
            <a:r>
              <a:rPr lang="ru-RU" sz="2400" baseline="30000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2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 + 4</a:t>
            </a:r>
            <a:r>
              <a:rPr lang="ru-RU" sz="2400" baseline="30000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2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 = 5</a:t>
            </a:r>
            <a:r>
              <a:rPr lang="ru-RU" sz="2400" baseline="30000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2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)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  <a:latin typeface="Bookman Old Style"/>
              </a:rPr>
              <a:t>. </a:t>
            </a:r>
            <a:endParaRPr lang="ru-RU" sz="2400" i="1" dirty="0">
              <a:solidFill>
                <a:schemeClr val="accent5">
                  <a:lumMod val="50000"/>
                </a:schemeClr>
              </a:solidFill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7987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7923"/>
            <a:ext cx="9601196" cy="722671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/>
            </a:r>
            <a:b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</a:b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>Пифагоровы тройки</a:t>
            </a:r>
            <a:b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</a:b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/>
            </a:r>
            <a:b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</a:br>
            <a:endParaRPr lang="ru-RU" sz="36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097" y="1637072"/>
            <a:ext cx="9719187" cy="4336026"/>
          </a:xfrm>
        </p:spPr>
        <p:txBody>
          <a:bodyPr>
            <a:normAutofit fontScale="92500" lnSpcReduction="10000"/>
          </a:bodyPr>
          <a:lstStyle/>
          <a:p>
            <a:pPr marL="342900" lvl="0" indent="-342900" algn="ctr" defTabSz="914400">
              <a:spcAft>
                <a:spcPts val="0"/>
              </a:spcAft>
              <a:buClrTx/>
              <a:buSzTx/>
              <a:buNone/>
              <a:defRPr/>
            </a:pPr>
            <a:r>
              <a:rPr lang="ru-RU" sz="3200" dirty="0">
                <a:solidFill>
                  <a:srgbClr val="002060"/>
                </a:solidFill>
                <a:latin typeface="Bookman Old Style"/>
              </a:rPr>
              <a:t>Если </a:t>
            </a:r>
            <a:r>
              <a:rPr lang="en-US" sz="3200" i="1" dirty="0">
                <a:solidFill>
                  <a:srgbClr val="002060"/>
                </a:solidFill>
                <a:latin typeface="Bookman Old Style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Bookman Old Style"/>
              </a:rPr>
              <a:t>, </a:t>
            </a:r>
            <a:r>
              <a:rPr lang="en-US" sz="3200" i="1" dirty="0">
                <a:solidFill>
                  <a:srgbClr val="002060"/>
                </a:solidFill>
                <a:latin typeface="Bookman Old Style"/>
              </a:rPr>
              <a:t>y</a:t>
            </a:r>
            <a:r>
              <a:rPr lang="en-US" sz="3200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Bookman Old Style"/>
              </a:rPr>
              <a:t>и </a:t>
            </a:r>
            <a:r>
              <a:rPr lang="en-US" sz="3200" i="1" dirty="0">
                <a:solidFill>
                  <a:srgbClr val="002060"/>
                </a:solidFill>
                <a:latin typeface="Bookman Old Style"/>
              </a:rPr>
              <a:t>z</a:t>
            </a:r>
            <a:r>
              <a:rPr lang="ru-RU" sz="3200" dirty="0">
                <a:solidFill>
                  <a:srgbClr val="002060"/>
                </a:solidFill>
                <a:latin typeface="Bookman Old Style"/>
              </a:rPr>
              <a:t> – целые положительные числа и верно равенство: </a:t>
            </a:r>
            <a:r>
              <a:rPr lang="en-US" sz="3200" i="1" dirty="0">
                <a:solidFill>
                  <a:srgbClr val="C00000"/>
                </a:solidFill>
                <a:latin typeface="Bookman Old Style"/>
              </a:rPr>
              <a:t>x</a:t>
            </a:r>
            <a:r>
              <a:rPr lang="en-US" sz="3200" baseline="30000" dirty="0">
                <a:solidFill>
                  <a:srgbClr val="C00000"/>
                </a:solidFill>
                <a:latin typeface="Bookman Old Style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Bookman Old Style"/>
              </a:rPr>
              <a:t> + </a:t>
            </a:r>
            <a:r>
              <a:rPr lang="en-US" sz="3200" i="1" dirty="0">
                <a:solidFill>
                  <a:srgbClr val="C00000"/>
                </a:solidFill>
                <a:latin typeface="Bookman Old Style"/>
              </a:rPr>
              <a:t>y</a:t>
            </a:r>
            <a:r>
              <a:rPr lang="en-US" sz="3200" baseline="30000" dirty="0">
                <a:solidFill>
                  <a:srgbClr val="C00000"/>
                </a:solidFill>
                <a:latin typeface="Bookman Old Style"/>
              </a:rPr>
              <a:t>2</a:t>
            </a:r>
            <a:r>
              <a:rPr lang="en-US" sz="3200" dirty="0">
                <a:solidFill>
                  <a:srgbClr val="C00000"/>
                </a:solidFill>
                <a:latin typeface="Bookman Old Style"/>
              </a:rPr>
              <a:t> = </a:t>
            </a:r>
            <a:r>
              <a:rPr lang="en-US" sz="3200" i="1" dirty="0">
                <a:solidFill>
                  <a:srgbClr val="C00000"/>
                </a:solidFill>
                <a:latin typeface="Bookman Old Style"/>
              </a:rPr>
              <a:t>z</a:t>
            </a:r>
            <a:r>
              <a:rPr lang="en-US" sz="3200" baseline="30000" dirty="0">
                <a:solidFill>
                  <a:srgbClr val="C00000"/>
                </a:solidFill>
                <a:latin typeface="Bookman Old Style"/>
              </a:rPr>
              <a:t>2</a:t>
            </a:r>
            <a:r>
              <a:rPr lang="ru-RU" sz="3200" dirty="0">
                <a:solidFill>
                  <a:srgbClr val="002060"/>
                </a:solidFill>
                <a:latin typeface="Bookman Old Style"/>
              </a:rPr>
              <a:t>, то </a:t>
            </a:r>
            <a:r>
              <a:rPr lang="en-US" sz="3200" i="1" dirty="0">
                <a:solidFill>
                  <a:srgbClr val="002060"/>
                </a:solidFill>
                <a:latin typeface="Bookman Old Style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Bookman Old Style"/>
              </a:rPr>
              <a:t>,</a:t>
            </a:r>
            <a:r>
              <a:rPr lang="ru-RU" sz="3200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en-US" sz="3200" i="1" dirty="0">
                <a:solidFill>
                  <a:srgbClr val="002060"/>
                </a:solidFill>
                <a:latin typeface="Bookman Old Style"/>
              </a:rPr>
              <a:t>y</a:t>
            </a:r>
            <a:r>
              <a:rPr lang="en-US" sz="3200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Bookman Old Style"/>
              </a:rPr>
              <a:t>и</a:t>
            </a:r>
            <a:r>
              <a:rPr lang="en-US" sz="3200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en-US" sz="3200" i="1" dirty="0">
                <a:solidFill>
                  <a:srgbClr val="002060"/>
                </a:solidFill>
                <a:latin typeface="Bookman Old Style"/>
              </a:rPr>
              <a:t>z</a:t>
            </a:r>
            <a:r>
              <a:rPr lang="en-US" sz="3200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Bookman Old Style"/>
                <a:cs typeface="Times New Roman" pitchFamily="18" charset="0"/>
              </a:rPr>
              <a:t>–</a:t>
            </a:r>
            <a:r>
              <a:rPr lang="en-US" sz="3200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Bookman Old Style"/>
              </a:rPr>
              <a:t>пифагоровы тройки</a:t>
            </a:r>
          </a:p>
          <a:p>
            <a:pPr marL="342900" lvl="0" indent="-342900" algn="ctr" defTabSz="914400">
              <a:spcAft>
                <a:spcPts val="0"/>
              </a:spcAft>
              <a:buClrTx/>
              <a:buSzTx/>
              <a:buNone/>
              <a:defRPr/>
            </a:pPr>
            <a:r>
              <a:rPr lang="ru-RU" sz="3200" dirty="0">
                <a:solidFill>
                  <a:srgbClr val="002060"/>
                </a:solidFill>
                <a:latin typeface="Bookman Old Style"/>
              </a:rPr>
              <a:t>Например: 3, 4 и 5 (т.к. 3</a:t>
            </a:r>
            <a:r>
              <a:rPr lang="ru-RU" sz="3200" baseline="30000" dirty="0">
                <a:solidFill>
                  <a:srgbClr val="002060"/>
                </a:solidFill>
                <a:latin typeface="Bookman Old Style"/>
              </a:rPr>
              <a:t>2</a:t>
            </a:r>
            <a:r>
              <a:rPr lang="ru-RU" sz="3200" dirty="0">
                <a:solidFill>
                  <a:srgbClr val="002060"/>
                </a:solidFill>
                <a:latin typeface="Bookman Old Style"/>
              </a:rPr>
              <a:t> + 4</a:t>
            </a:r>
            <a:r>
              <a:rPr lang="ru-RU" sz="3200" baseline="30000" dirty="0">
                <a:solidFill>
                  <a:srgbClr val="002060"/>
                </a:solidFill>
                <a:latin typeface="Bookman Old Style"/>
              </a:rPr>
              <a:t>2</a:t>
            </a:r>
            <a:r>
              <a:rPr lang="ru-RU" sz="3200" dirty="0">
                <a:solidFill>
                  <a:srgbClr val="002060"/>
                </a:solidFill>
                <a:latin typeface="Bookman Old Style"/>
              </a:rPr>
              <a:t> = 5</a:t>
            </a:r>
            <a:r>
              <a:rPr lang="ru-RU" sz="3200" baseline="30000" dirty="0">
                <a:solidFill>
                  <a:srgbClr val="002060"/>
                </a:solidFill>
                <a:latin typeface="Bookman Old Style"/>
              </a:rPr>
              <a:t>2</a:t>
            </a:r>
            <a:r>
              <a:rPr lang="ru-RU" sz="3200" dirty="0">
                <a:solidFill>
                  <a:srgbClr val="002060"/>
                </a:solidFill>
                <a:latin typeface="Bookman Old Style"/>
              </a:rPr>
              <a:t>)</a:t>
            </a:r>
          </a:p>
          <a:p>
            <a:pPr marL="342900" lvl="0" indent="-342900" algn="ctr" defTabSz="914400">
              <a:spcAft>
                <a:spcPts val="0"/>
              </a:spcAft>
              <a:buClrTx/>
              <a:buSzTx/>
              <a:buNone/>
              <a:defRPr/>
            </a:pPr>
            <a:r>
              <a:rPr lang="ru-RU" sz="3200" dirty="0">
                <a:solidFill>
                  <a:srgbClr val="002060"/>
                </a:solidFill>
                <a:latin typeface="Bookman Old Style"/>
              </a:rPr>
              <a:t>6, 8 и 10;  5, 12 и 13;  8, 15 и 17; …</a:t>
            </a:r>
          </a:p>
          <a:p>
            <a:pPr marL="342900" lvl="0" indent="-342900" algn="ctr" defTabSz="914400">
              <a:spcAft>
                <a:spcPts val="0"/>
              </a:spcAft>
              <a:buClrTx/>
              <a:buSzTx/>
              <a:buNone/>
              <a:defRPr/>
            </a:pPr>
            <a:r>
              <a:rPr lang="ru-RU" sz="3200" dirty="0">
                <a:solidFill>
                  <a:srgbClr val="002060"/>
                </a:solidFill>
                <a:latin typeface="Bookman Old Style"/>
              </a:rPr>
              <a:t>Таких троек чисел бесконечно много.</a:t>
            </a:r>
          </a:p>
          <a:p>
            <a:pPr marL="342900" lvl="0" indent="-342900" algn="ctr" defTabSz="914400">
              <a:spcAft>
                <a:spcPts val="0"/>
              </a:spcAft>
              <a:buClrTx/>
              <a:buSzTx/>
              <a:buNone/>
              <a:defRPr/>
            </a:pPr>
            <a:r>
              <a:rPr lang="ru-RU" sz="3200" dirty="0">
                <a:solidFill>
                  <a:srgbClr val="002060"/>
                </a:solidFill>
                <a:latin typeface="Bookman Old Style"/>
              </a:rPr>
              <a:t>    А есть ли такие числа, удовлетворяющие равенствам:</a:t>
            </a:r>
          </a:p>
          <a:p>
            <a:pPr marL="342900" lvl="0" indent="-342900" algn="ctr" defTabSz="914400">
              <a:spcAft>
                <a:spcPts val="0"/>
              </a:spcAft>
              <a:buClrTx/>
              <a:buSzTx/>
              <a:buNone/>
              <a:defRPr/>
            </a:pPr>
            <a:r>
              <a:rPr lang="ru-RU" sz="3200" dirty="0">
                <a:solidFill>
                  <a:srgbClr val="663300"/>
                </a:solidFill>
                <a:latin typeface="Bookman Old Style"/>
              </a:rPr>
              <a:t> </a:t>
            </a:r>
            <a:r>
              <a:rPr lang="en-US" sz="3200" i="1" dirty="0">
                <a:solidFill>
                  <a:srgbClr val="C00000"/>
                </a:solidFill>
                <a:latin typeface="Bookman Old Style"/>
              </a:rPr>
              <a:t>x</a:t>
            </a:r>
            <a:r>
              <a:rPr lang="ru-RU" sz="3200" baseline="30000" dirty="0">
                <a:solidFill>
                  <a:srgbClr val="C00000"/>
                </a:solidFill>
                <a:latin typeface="Bookman Old Style"/>
              </a:rPr>
              <a:t>3</a:t>
            </a:r>
            <a:r>
              <a:rPr lang="en-US" sz="3200" dirty="0">
                <a:solidFill>
                  <a:srgbClr val="C00000"/>
                </a:solidFill>
                <a:latin typeface="Bookman Old Style"/>
              </a:rPr>
              <a:t> + </a:t>
            </a:r>
            <a:r>
              <a:rPr lang="en-US" sz="3200" i="1" dirty="0">
                <a:solidFill>
                  <a:srgbClr val="C00000"/>
                </a:solidFill>
                <a:latin typeface="Bookman Old Style"/>
              </a:rPr>
              <a:t>y</a:t>
            </a:r>
            <a:r>
              <a:rPr lang="ru-RU" sz="3200" baseline="30000" dirty="0">
                <a:solidFill>
                  <a:srgbClr val="C00000"/>
                </a:solidFill>
                <a:latin typeface="Bookman Old Style"/>
              </a:rPr>
              <a:t>3</a:t>
            </a:r>
            <a:r>
              <a:rPr lang="en-US" sz="3200" dirty="0">
                <a:solidFill>
                  <a:srgbClr val="C00000"/>
                </a:solidFill>
                <a:latin typeface="Bookman Old Style"/>
              </a:rPr>
              <a:t> = </a:t>
            </a:r>
            <a:r>
              <a:rPr lang="en-US" sz="3200" i="1" dirty="0">
                <a:solidFill>
                  <a:srgbClr val="C00000"/>
                </a:solidFill>
                <a:latin typeface="Bookman Old Style"/>
              </a:rPr>
              <a:t>z</a:t>
            </a:r>
            <a:r>
              <a:rPr lang="ru-RU" sz="3200" baseline="30000" dirty="0">
                <a:solidFill>
                  <a:srgbClr val="C00000"/>
                </a:solidFill>
                <a:latin typeface="Bookman Old Style"/>
              </a:rPr>
              <a:t>3</a:t>
            </a:r>
            <a:r>
              <a:rPr lang="ru-RU" sz="3200" dirty="0">
                <a:solidFill>
                  <a:srgbClr val="663300"/>
                </a:solidFill>
                <a:latin typeface="Bookman Old Style"/>
              </a:rPr>
              <a:t>, </a:t>
            </a:r>
            <a:r>
              <a:rPr lang="en-US" sz="3200" i="1" dirty="0">
                <a:solidFill>
                  <a:srgbClr val="C00000"/>
                </a:solidFill>
                <a:latin typeface="Bookman Old Style"/>
              </a:rPr>
              <a:t>x</a:t>
            </a:r>
            <a:r>
              <a:rPr lang="ru-RU" sz="3200" baseline="30000" dirty="0">
                <a:solidFill>
                  <a:srgbClr val="C00000"/>
                </a:solidFill>
                <a:latin typeface="Bookman Old Style"/>
              </a:rPr>
              <a:t>4</a:t>
            </a:r>
            <a:r>
              <a:rPr lang="en-US" sz="3200" dirty="0">
                <a:solidFill>
                  <a:srgbClr val="C00000"/>
                </a:solidFill>
                <a:latin typeface="Bookman Old Style"/>
              </a:rPr>
              <a:t> + </a:t>
            </a:r>
            <a:r>
              <a:rPr lang="en-US" sz="3200" i="1" dirty="0">
                <a:solidFill>
                  <a:srgbClr val="C00000"/>
                </a:solidFill>
                <a:latin typeface="Bookman Old Style"/>
              </a:rPr>
              <a:t>y</a:t>
            </a:r>
            <a:r>
              <a:rPr lang="ru-RU" sz="3200" baseline="30000" dirty="0">
                <a:solidFill>
                  <a:srgbClr val="C00000"/>
                </a:solidFill>
                <a:latin typeface="Bookman Old Style"/>
              </a:rPr>
              <a:t>4</a:t>
            </a:r>
            <a:r>
              <a:rPr lang="en-US" sz="3200" dirty="0">
                <a:solidFill>
                  <a:srgbClr val="C00000"/>
                </a:solidFill>
                <a:latin typeface="Bookman Old Style"/>
              </a:rPr>
              <a:t> = </a:t>
            </a:r>
            <a:r>
              <a:rPr lang="en-US" sz="3200" i="1" dirty="0">
                <a:solidFill>
                  <a:srgbClr val="C00000"/>
                </a:solidFill>
                <a:latin typeface="Bookman Old Style"/>
              </a:rPr>
              <a:t>z</a:t>
            </a:r>
            <a:r>
              <a:rPr lang="ru-RU" sz="3200" baseline="30000" dirty="0">
                <a:solidFill>
                  <a:srgbClr val="C00000"/>
                </a:solidFill>
                <a:latin typeface="Bookman Old Style"/>
              </a:rPr>
              <a:t>4</a:t>
            </a:r>
            <a:r>
              <a:rPr lang="ru-RU" sz="3200" dirty="0">
                <a:solidFill>
                  <a:srgbClr val="C00000"/>
                </a:solidFill>
                <a:latin typeface="Bookman Old Style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Bookman Old Style"/>
              </a:rPr>
              <a:t>и т.д. ?</a:t>
            </a:r>
            <a:endParaRPr lang="ru-RU" sz="3200" baseline="30000" dirty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526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408" y="474693"/>
            <a:ext cx="9601196" cy="722671"/>
          </a:xfrm>
        </p:spPr>
        <p:txBody>
          <a:bodyPr>
            <a:normAutofit fontScale="90000"/>
          </a:bodyPr>
          <a:lstStyle/>
          <a:p>
            <a:pPr lvl="0" algn="l" defTabSz="914400">
              <a:spcBef>
                <a:spcPts val="0"/>
              </a:spcBef>
            </a:pPr>
            <a: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/>
            </a:r>
            <a:b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</a:br>
            <a: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/>
            </a:r>
            <a:b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</a:b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/>
            </a:r>
            <a:b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</a:br>
            <a: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>Задача </a:t>
            </a: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>о лотосе</a:t>
            </a:r>
            <a:b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</a:b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/>
            </a:r>
            <a:b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</a:b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/>
            </a:r>
            <a:b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</a:br>
            <a:endParaRPr lang="ru-RU" sz="36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5182" y="1231323"/>
            <a:ext cx="3627434" cy="2847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899" y="1673652"/>
            <a:ext cx="2005758" cy="43955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514" y="1673652"/>
            <a:ext cx="274344" cy="9571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363" y="2588131"/>
            <a:ext cx="274344" cy="34811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0533" y="2291894"/>
            <a:ext cx="1975275" cy="268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8517" y="1783791"/>
            <a:ext cx="883997" cy="6828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1693" y="3987284"/>
            <a:ext cx="573074" cy="6828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9846" y="1783791"/>
            <a:ext cx="511660" cy="5847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4547" y="3596941"/>
            <a:ext cx="1286367" cy="155461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523562" y="619432"/>
            <a:ext cx="543063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2100" i="1" dirty="0">
                <a:solidFill>
                  <a:srgbClr val="002060"/>
                </a:solidFill>
                <a:latin typeface="Bookman Old Style"/>
              </a:rPr>
              <a:t>Над озером тихим,</a:t>
            </a:r>
          </a:p>
          <a:p>
            <a:pPr lvl="0" defTabSz="914400"/>
            <a:r>
              <a:rPr lang="ru-RU" sz="2100" i="1" dirty="0">
                <a:solidFill>
                  <a:srgbClr val="002060"/>
                </a:solidFill>
                <a:latin typeface="Bookman Old Style"/>
              </a:rPr>
              <a:t>С полфута размером,</a:t>
            </a:r>
          </a:p>
          <a:p>
            <a:pPr lvl="0" defTabSz="914400"/>
            <a:r>
              <a:rPr lang="ru-RU" sz="2100" i="1" dirty="0">
                <a:solidFill>
                  <a:srgbClr val="002060"/>
                </a:solidFill>
                <a:latin typeface="Bookman Old Style"/>
              </a:rPr>
              <a:t>высился лотоса цвет.</a:t>
            </a:r>
          </a:p>
          <a:p>
            <a:pPr lvl="0" defTabSz="914400"/>
            <a:r>
              <a:rPr lang="ru-RU" sz="2100" i="1" dirty="0">
                <a:solidFill>
                  <a:srgbClr val="002060"/>
                </a:solidFill>
                <a:latin typeface="Bookman Old Style"/>
              </a:rPr>
              <a:t>Он рос одиноко. </a:t>
            </a:r>
          </a:p>
          <a:p>
            <a:pPr lvl="0" defTabSz="914400"/>
            <a:r>
              <a:rPr lang="ru-RU" sz="2100" i="1" dirty="0">
                <a:solidFill>
                  <a:srgbClr val="002060"/>
                </a:solidFill>
                <a:latin typeface="Bookman Old Style"/>
              </a:rPr>
              <a:t>И ветер порывом</a:t>
            </a:r>
          </a:p>
          <a:p>
            <a:pPr lvl="0" defTabSz="914400"/>
            <a:r>
              <a:rPr lang="ru-RU" sz="2100" i="1" dirty="0">
                <a:solidFill>
                  <a:srgbClr val="002060"/>
                </a:solidFill>
                <a:latin typeface="Bookman Old Style"/>
              </a:rPr>
              <a:t>Отнес его в сторону. </a:t>
            </a:r>
          </a:p>
          <a:p>
            <a:pPr lvl="0" defTabSz="914400"/>
            <a:r>
              <a:rPr lang="ru-RU" sz="2100" i="1" dirty="0">
                <a:solidFill>
                  <a:srgbClr val="002060"/>
                </a:solidFill>
                <a:latin typeface="Bookman Old Style"/>
              </a:rPr>
              <a:t>Нет больше цветка над водой.</a:t>
            </a:r>
          </a:p>
          <a:p>
            <a:pPr lvl="0" defTabSz="914400"/>
            <a:r>
              <a:rPr lang="ru-RU" sz="2100" i="1" dirty="0">
                <a:solidFill>
                  <a:srgbClr val="002060"/>
                </a:solidFill>
                <a:latin typeface="Bookman Old Style"/>
              </a:rPr>
              <a:t>Нашел же рыбак его ранней весной</a:t>
            </a:r>
          </a:p>
          <a:p>
            <a:pPr lvl="0" defTabSz="914400"/>
            <a:r>
              <a:rPr lang="ru-RU" sz="2100" i="1" dirty="0">
                <a:solidFill>
                  <a:srgbClr val="002060"/>
                </a:solidFill>
                <a:latin typeface="Bookman Old Style"/>
              </a:rPr>
              <a:t>В двух футах от места, где рос.</a:t>
            </a:r>
          </a:p>
          <a:p>
            <a:pPr lvl="0" defTabSz="914400"/>
            <a:r>
              <a:rPr lang="ru-RU" sz="2100" i="1" dirty="0">
                <a:solidFill>
                  <a:srgbClr val="002060"/>
                </a:solidFill>
                <a:latin typeface="Bookman Old Style"/>
              </a:rPr>
              <a:t>Итак, предложу я вопрос:</a:t>
            </a:r>
          </a:p>
          <a:p>
            <a:pPr lvl="0" defTabSz="914400"/>
            <a:r>
              <a:rPr lang="ru-RU" sz="2100" i="1" dirty="0">
                <a:solidFill>
                  <a:srgbClr val="002060"/>
                </a:solidFill>
                <a:latin typeface="Bookman Old Style"/>
              </a:rPr>
              <a:t>«Как озера вода глубока?»</a:t>
            </a:r>
            <a:endParaRPr lang="ru-RU" sz="2100" i="1" dirty="0">
              <a:solidFill>
                <a:srgbClr val="002060"/>
              </a:solidFill>
              <a:latin typeface="Bookman Old Style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15056" y="4455820"/>
            <a:ext cx="2062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400" i="1" dirty="0" smtClean="0">
                <a:solidFill>
                  <a:srgbClr val="002060"/>
                </a:solidFill>
                <a:latin typeface="Bookman Old Style"/>
              </a:rPr>
              <a:t>Решение: </a:t>
            </a:r>
            <a:endParaRPr lang="ru-RU" sz="2400" dirty="0">
              <a:solidFill>
                <a:prstClr val="black"/>
              </a:solidFill>
              <a:latin typeface="Bookman Old Style"/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109834"/>
              </p:ext>
            </p:extLst>
          </p:nvPr>
        </p:nvGraphicFramePr>
        <p:xfrm>
          <a:off x="6645498" y="4470622"/>
          <a:ext cx="246605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Уравнение" r:id="rId12" imgW="1168200" imgH="241200" progId="Equation.3">
                  <p:embed/>
                </p:oleObj>
              </mc:Choice>
              <mc:Fallback>
                <p:oleObj name="Уравнение" r:id="rId12" imgW="1168200" imgH="241200" progId="Equation.3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498" y="4470622"/>
                        <a:ext cx="2466053" cy="501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5305363"/>
              </p:ext>
            </p:extLst>
          </p:nvPr>
        </p:nvGraphicFramePr>
        <p:xfrm>
          <a:off x="6223116" y="4972272"/>
          <a:ext cx="3310819" cy="47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Уравнение" r:id="rId14" imgW="1574640" imgH="228600" progId="Equation.3">
                  <p:embed/>
                </p:oleObj>
              </mc:Choice>
              <mc:Fallback>
                <p:oleObj name="Уравнение" r:id="rId14" imgW="1574640" imgH="228600" progId="Equation.3">
                  <p:embed/>
                  <p:pic>
                    <p:nvPicPr>
                      <p:cNvPr id="3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116" y="4972272"/>
                        <a:ext cx="3310819" cy="476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53228"/>
              </p:ext>
            </p:extLst>
          </p:nvPr>
        </p:nvGraphicFramePr>
        <p:xfrm>
          <a:off x="6972985" y="5448629"/>
          <a:ext cx="1413983" cy="422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Уравнение" r:id="rId16" imgW="672840" imgH="203040" progId="Equation.3">
                  <p:embed/>
                </p:oleObj>
              </mc:Choice>
              <mc:Fallback>
                <p:oleObj name="Уравнение" r:id="rId16" imgW="672840" imgH="203040" progId="Equation.3">
                  <p:embed/>
                  <p:pic>
                    <p:nvPicPr>
                      <p:cNvPr id="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985" y="5448629"/>
                        <a:ext cx="1413983" cy="422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265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408" y="474693"/>
            <a:ext cx="9601196" cy="722671"/>
          </a:xfrm>
        </p:spPr>
        <p:txBody>
          <a:bodyPr>
            <a:normAutofit/>
          </a:bodyPr>
          <a:lstStyle/>
          <a:p>
            <a:pPr lvl="0" defTabSz="914400">
              <a:defRPr/>
            </a:pP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  <a:ea typeface="+mn-ea"/>
                <a:cs typeface="+mn-cs"/>
              </a:rPr>
              <a:t>Использованы ресурсы</a:t>
            </a:r>
            <a:endParaRPr lang="ru-RU" sz="36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1519085" y="1548580"/>
            <a:ext cx="9377512" cy="4571999"/>
          </a:xfrm>
        </p:spPr>
        <p:txBody>
          <a:bodyPr>
            <a:normAutofit/>
          </a:bodyPr>
          <a:lstStyle/>
          <a:p>
            <a:pPr marL="361950" lvl="0" indent="-3619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ru-RU" sz="1700" i="1" dirty="0">
                <a:solidFill>
                  <a:prstClr val="black"/>
                </a:solidFill>
                <a:latin typeface="Bookman Old Style"/>
              </a:rPr>
              <a:t>Геометрия, 7 – 9 классы: учеб. для </a:t>
            </a:r>
            <a:r>
              <a:rPr lang="ru-RU" sz="1700" i="1" dirty="0" err="1">
                <a:solidFill>
                  <a:prstClr val="black"/>
                </a:solidFill>
                <a:latin typeface="Bookman Old Style"/>
              </a:rPr>
              <a:t>общеобразоват</a:t>
            </a:r>
            <a:r>
              <a:rPr lang="ru-RU" sz="1700" i="1" dirty="0">
                <a:solidFill>
                  <a:prstClr val="black"/>
                </a:solidFill>
                <a:latin typeface="Bookman Old Style"/>
              </a:rPr>
              <a:t>. организаций / </a:t>
            </a:r>
            <a:r>
              <a:rPr lang="en-US" sz="1700" i="1" dirty="0">
                <a:solidFill>
                  <a:prstClr val="black"/>
                </a:solidFill>
                <a:latin typeface="Bookman Old Style"/>
              </a:rPr>
              <a:t>[</a:t>
            </a:r>
            <a:r>
              <a:rPr lang="ru-RU" sz="1700" i="1" dirty="0">
                <a:solidFill>
                  <a:prstClr val="black"/>
                </a:solidFill>
                <a:latin typeface="Bookman Old Style"/>
              </a:rPr>
              <a:t>Л.С. </a:t>
            </a:r>
            <a:r>
              <a:rPr lang="ru-RU" sz="1700" i="1" dirty="0" err="1">
                <a:solidFill>
                  <a:prstClr val="black"/>
                </a:solidFill>
                <a:latin typeface="Bookman Old Style"/>
              </a:rPr>
              <a:t>Атанасян</a:t>
            </a:r>
            <a:r>
              <a:rPr lang="ru-RU" sz="1700" i="1" dirty="0">
                <a:solidFill>
                  <a:prstClr val="black"/>
                </a:solidFill>
                <a:latin typeface="Bookman Old Style"/>
              </a:rPr>
              <a:t>, В.Ф. Бутузов, С.Б. Кадомцев и др.</a:t>
            </a:r>
            <a:r>
              <a:rPr lang="en-US" sz="1700" i="1" dirty="0">
                <a:solidFill>
                  <a:prstClr val="black"/>
                </a:solidFill>
                <a:latin typeface="Bookman Old Style"/>
              </a:rPr>
              <a:t>]</a:t>
            </a:r>
            <a:r>
              <a:rPr lang="ru-RU" sz="1700" i="1" dirty="0">
                <a:solidFill>
                  <a:prstClr val="black"/>
                </a:solidFill>
                <a:latin typeface="Bookman Old Style"/>
              </a:rPr>
              <a:t> –</a:t>
            </a:r>
            <a:r>
              <a:rPr lang="en-US" sz="1700" i="1" dirty="0">
                <a:solidFill>
                  <a:prstClr val="black"/>
                </a:solidFill>
                <a:latin typeface="Bookman Old Style"/>
              </a:rPr>
              <a:t> 6-</a:t>
            </a:r>
            <a:r>
              <a:rPr lang="ru-RU" sz="1700" i="1" dirty="0">
                <a:solidFill>
                  <a:prstClr val="black"/>
                </a:solidFill>
                <a:latin typeface="Bookman Old Style"/>
              </a:rPr>
              <a:t>е изд. – М.: Просвещение, </a:t>
            </a:r>
            <a:r>
              <a:rPr lang="ru-RU" sz="1700" i="1" dirty="0" smtClean="0">
                <a:solidFill>
                  <a:prstClr val="black"/>
                </a:solidFill>
                <a:latin typeface="Bookman Old Style"/>
              </a:rPr>
              <a:t>2020. </a:t>
            </a:r>
            <a:endParaRPr lang="ru-RU" sz="1700" i="1" dirty="0">
              <a:solidFill>
                <a:prstClr val="black"/>
              </a:solidFill>
              <a:latin typeface="Bookman Old Style"/>
            </a:endParaRPr>
          </a:p>
          <a:p>
            <a:pPr marL="361950" lvl="0" indent="-3619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ru-RU" sz="1700" i="1" dirty="0">
                <a:solidFill>
                  <a:prstClr val="black"/>
                </a:solidFill>
                <a:latin typeface="Bookman Old Style"/>
              </a:rPr>
              <a:t>Изучение геометрии в 7 – 9 классах: Пособие для учителей / Л.С. </a:t>
            </a:r>
            <a:r>
              <a:rPr lang="ru-RU" sz="1700" i="1" dirty="0" err="1">
                <a:solidFill>
                  <a:prstClr val="black"/>
                </a:solidFill>
                <a:latin typeface="Bookman Old Style"/>
              </a:rPr>
              <a:t>Атанасян</a:t>
            </a:r>
            <a:r>
              <a:rPr lang="ru-RU" sz="1700" i="1" dirty="0">
                <a:solidFill>
                  <a:prstClr val="black"/>
                </a:solidFill>
                <a:latin typeface="Bookman Old Style"/>
              </a:rPr>
              <a:t>, В.Ф. Бутузов, Ю.А. Глазков и др. – 7-е изд. – М.: Просвещение, 2009. </a:t>
            </a:r>
            <a:endParaRPr lang="en-US" sz="1700" i="1" dirty="0">
              <a:solidFill>
                <a:prstClr val="black"/>
              </a:solidFill>
              <a:latin typeface="Bookman Old Style"/>
            </a:endParaRPr>
          </a:p>
          <a:p>
            <a:pPr marL="361950" lvl="0" indent="-3619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700" i="1" dirty="0">
                <a:solidFill>
                  <a:prstClr val="black"/>
                </a:solidFill>
                <a:latin typeface="Bookman Old Style"/>
                <a:hlinkClick r:id="rId2"/>
              </a:rPr>
              <a:t>https://ru.wikipedia.org/wiki/%D0%A2%D0%B5%D0%BE%D1%80%D0%B5%D0%BC%D0%B0_%D0%9F%D0%B8%D1%84%D0%B0%D0%B3%D0%BE%D1%80%D0%B0</a:t>
            </a:r>
            <a:r>
              <a:rPr lang="ru-RU" sz="1700" i="1" dirty="0">
                <a:solidFill>
                  <a:prstClr val="black"/>
                </a:solidFill>
                <a:latin typeface="Bookman Old Style"/>
              </a:rPr>
              <a:t> </a:t>
            </a:r>
            <a:r>
              <a:rPr lang="en-US" sz="1700" i="1" dirty="0">
                <a:solidFill>
                  <a:prstClr val="black"/>
                </a:solidFill>
                <a:latin typeface="Bookman Old Style"/>
              </a:rPr>
              <a:t>- </a:t>
            </a:r>
            <a:r>
              <a:rPr lang="ru-RU" sz="1700" i="1" dirty="0">
                <a:solidFill>
                  <a:prstClr val="black"/>
                </a:solidFill>
                <a:latin typeface="Bookman Old Style"/>
              </a:rPr>
              <a:t>теорема Пифагора</a:t>
            </a:r>
          </a:p>
          <a:p>
            <a:pPr marL="361950" lvl="0" indent="-3619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700" i="1" dirty="0">
                <a:solidFill>
                  <a:prstClr val="black"/>
                </a:solidFill>
                <a:latin typeface="Bookman Old Style"/>
                <a:hlinkClick r:id="rId3"/>
              </a:rPr>
              <a:t>https://commons.wikimedia.org/w/index.php?curid=75883</a:t>
            </a:r>
            <a:r>
              <a:rPr lang="ru-RU" sz="1700" i="1" dirty="0">
                <a:solidFill>
                  <a:prstClr val="black"/>
                </a:solidFill>
                <a:latin typeface="Bookman Old Style"/>
              </a:rPr>
              <a:t> – Пифагор на фреске Рафаэля</a:t>
            </a:r>
          </a:p>
          <a:p>
            <a:pPr marL="361950" lvl="0" indent="-3619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700" i="1" dirty="0">
                <a:solidFill>
                  <a:prstClr val="black"/>
                </a:solidFill>
                <a:latin typeface="Bookman Old Style"/>
                <a:hlinkClick r:id="rId4"/>
              </a:rPr>
              <a:t>http://sotvori-sebia-sam.ru/pifagor/</a:t>
            </a:r>
            <a:r>
              <a:rPr lang="ru-RU" sz="1700" i="1" dirty="0">
                <a:solidFill>
                  <a:prstClr val="black"/>
                </a:solidFill>
                <a:latin typeface="Bookman Old Style"/>
              </a:rPr>
              <a:t> - Пифагор</a:t>
            </a:r>
          </a:p>
          <a:p>
            <a:pPr marL="361950" lvl="0" indent="-3619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700" i="1" dirty="0" smtClean="0">
                <a:solidFill>
                  <a:prstClr val="black"/>
                </a:solidFill>
                <a:latin typeface="Bookman Old Style"/>
                <a:hlinkClick r:id="rId5"/>
              </a:rPr>
              <a:t>http</a:t>
            </a:r>
            <a:r>
              <a:rPr lang="en-US" sz="1700" i="1" dirty="0">
                <a:solidFill>
                  <a:prstClr val="black"/>
                </a:solidFill>
                <a:latin typeface="Bookman Old Style"/>
                <a:hlinkClick r:id="rId5"/>
              </a:rPr>
              <a:t>://rasnajamatematika.blogspot.ru/2011/01/blog-post_05.html</a:t>
            </a:r>
            <a:r>
              <a:rPr lang="ru-RU" sz="1700" i="1" dirty="0">
                <a:solidFill>
                  <a:prstClr val="black"/>
                </a:solidFill>
                <a:latin typeface="Bookman Old Style"/>
              </a:rPr>
              <a:t> - шутливые рисунки о теореме </a:t>
            </a:r>
            <a:r>
              <a:rPr lang="ru-RU" sz="1700" i="1" dirty="0" smtClean="0">
                <a:solidFill>
                  <a:prstClr val="black"/>
                </a:solidFill>
                <a:latin typeface="Bookman Old Style"/>
              </a:rPr>
              <a:t>Пифагора</a:t>
            </a:r>
          </a:p>
          <a:p>
            <a:pPr marL="361950" lvl="0" indent="-3619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ds05.infourok.ru/uploads/ex/0129/00037010-28d134c5/img26.jpg</a:t>
            </a:r>
            <a:r>
              <a:rPr lang="ru-RU" sz="1800" dirty="0"/>
              <a:t> </a:t>
            </a:r>
            <a:r>
              <a:rPr lang="ru-RU" sz="1700" i="1" dirty="0" smtClean="0">
                <a:solidFill>
                  <a:prstClr val="black"/>
                </a:solidFill>
                <a:latin typeface="Bookman Old Style"/>
              </a:rPr>
              <a:t>-задача про </a:t>
            </a:r>
            <a:r>
              <a:rPr lang="ru-RU" sz="1700" i="1" dirty="0">
                <a:solidFill>
                  <a:prstClr val="black"/>
                </a:solidFill>
                <a:latin typeface="Bookman Old Style"/>
              </a:rPr>
              <a:t>лотос</a:t>
            </a:r>
          </a:p>
          <a:p>
            <a:pPr marL="361950" lvl="0" indent="-361950" defTabSz="914400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</a:pPr>
            <a:endParaRPr lang="ru-RU" sz="1700" i="1" dirty="0">
              <a:solidFill>
                <a:prstClr val="black"/>
              </a:solidFill>
              <a:latin typeface="Bookman Old Style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9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</a:rPr>
              <a:t>Пифагор Самосский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61535"/>
            <a:ext cx="5892797" cy="4011561"/>
          </a:xfrm>
        </p:spPr>
        <p:txBody>
          <a:bodyPr>
            <a:normAutofit/>
          </a:bodyPr>
          <a:lstStyle/>
          <a:p>
            <a:pPr marL="0" lvl="0" indent="0" defTabSz="914400">
              <a:spcAft>
                <a:spcPts val="0"/>
              </a:spcAft>
              <a:buClrTx/>
              <a:buSzTx/>
              <a:buNone/>
              <a:defRPr/>
            </a:pPr>
            <a:r>
              <a:rPr lang="ru-RU" i="1" dirty="0">
                <a:solidFill>
                  <a:srgbClr val="002060"/>
                </a:solidFill>
                <a:latin typeface="Bookman Old Style"/>
              </a:rPr>
              <a:t>Пифагор родился в 580г. до н.э. на острове </a:t>
            </a:r>
            <a:r>
              <a:rPr lang="ru-RU" i="1" dirty="0" err="1">
                <a:solidFill>
                  <a:srgbClr val="002060"/>
                </a:solidFill>
                <a:latin typeface="Bookman Old Style"/>
              </a:rPr>
              <a:t>Самос</a:t>
            </a:r>
            <a:r>
              <a:rPr lang="ru-RU" i="1" dirty="0">
                <a:solidFill>
                  <a:srgbClr val="002060"/>
                </a:solidFill>
                <a:latin typeface="Bookman Old Style"/>
              </a:rPr>
              <a:t>, в семье богатого ювелира.</a:t>
            </a:r>
          </a:p>
          <a:p>
            <a:pPr marL="0" lvl="0" indent="0" defTabSz="914400">
              <a:spcAft>
                <a:spcPts val="0"/>
              </a:spcAft>
              <a:buClrTx/>
              <a:buSzTx/>
              <a:buNone/>
              <a:defRPr/>
            </a:pPr>
            <a:r>
              <a:rPr lang="ru-RU" i="1" dirty="0">
                <a:solidFill>
                  <a:srgbClr val="002060"/>
                </a:solidFill>
                <a:latin typeface="Bookman Old Style"/>
              </a:rPr>
              <a:t>Его учителями были </a:t>
            </a:r>
            <a:r>
              <a:rPr lang="ru-RU" i="1" dirty="0" err="1">
                <a:solidFill>
                  <a:srgbClr val="002060"/>
                </a:solidFill>
                <a:latin typeface="Bookman Old Style"/>
              </a:rPr>
              <a:t>Гермодамант</a:t>
            </a:r>
            <a:r>
              <a:rPr lang="ru-RU" i="1" dirty="0">
                <a:solidFill>
                  <a:srgbClr val="002060"/>
                </a:solidFill>
                <a:latin typeface="Bookman Old Style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Bookman Old Style"/>
              </a:rPr>
              <a:t>Ферекид</a:t>
            </a:r>
            <a:r>
              <a:rPr lang="ru-RU" i="1" dirty="0">
                <a:solidFill>
                  <a:srgbClr val="002060"/>
                </a:solidFill>
                <a:latin typeface="Bookman Old Style"/>
              </a:rPr>
              <a:t>, Фалес.</a:t>
            </a:r>
          </a:p>
          <a:p>
            <a:pPr marL="0" lvl="0" indent="0" defTabSz="914400">
              <a:spcAft>
                <a:spcPts val="0"/>
              </a:spcAft>
              <a:buClrTx/>
              <a:buSzTx/>
              <a:buNone/>
              <a:defRPr/>
            </a:pPr>
            <a:r>
              <a:rPr lang="ru-RU" i="1" dirty="0">
                <a:solidFill>
                  <a:srgbClr val="002060"/>
                </a:solidFill>
                <a:latin typeface="Bookman Old Style"/>
              </a:rPr>
              <a:t>Знания, полученные им в храмах Греции не давали ответов на все волнующие его вопросы, и он отправился в поисках мудрости в Египет.</a:t>
            </a:r>
            <a:endParaRPr lang="ru-RU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grayscl/>
          </a:blip>
          <a:srcRect l="71" t="-1605" r="-447" b="142"/>
          <a:stretch>
            <a:fillRect/>
          </a:stretch>
        </p:blipFill>
        <p:spPr bwMode="auto">
          <a:xfrm>
            <a:off x="7365454" y="1350842"/>
            <a:ext cx="3708400" cy="43010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266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79402"/>
          </a:xfrm>
        </p:spPr>
        <p:txBody>
          <a:bodyPr/>
          <a:lstStyle/>
          <a:p>
            <a:r>
              <a:rPr lang="ru-RU" sz="3600" b="1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</a:rPr>
              <a:t>                       Пифагор </a:t>
            </a: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</a:rPr>
              <a:t>Самосский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1799" y="1843549"/>
            <a:ext cx="6654799" cy="4129548"/>
          </a:xfrm>
        </p:spPr>
        <p:txBody>
          <a:bodyPr>
            <a:normAutofit lnSpcReduction="10000"/>
          </a:bodyPr>
          <a:lstStyle/>
          <a:p>
            <a:pPr marL="0" lvl="0" indent="0" algn="ctr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i="1" dirty="0">
                <a:solidFill>
                  <a:srgbClr val="002060"/>
                </a:solidFill>
                <a:latin typeface="Bookman Old Style"/>
              </a:rPr>
              <a:t>В течение 22 лет он проходил обучение в храмах Мемфиса, где был посвящен в </a:t>
            </a:r>
            <a:r>
              <a:rPr lang="ru-RU" i="1" dirty="0" smtClean="0">
                <a:solidFill>
                  <a:srgbClr val="002060"/>
                </a:solidFill>
                <a:latin typeface="Bookman Old Style"/>
              </a:rPr>
              <a:t>жрецы. </a:t>
            </a:r>
            <a:r>
              <a:rPr lang="ru-RU" i="1" dirty="0">
                <a:solidFill>
                  <a:srgbClr val="002060"/>
                </a:solidFill>
                <a:latin typeface="Bookman Old Style"/>
              </a:rPr>
              <a:t>Здесь он глубоко изучил математику.</a:t>
            </a:r>
          </a:p>
          <a:p>
            <a:pPr marL="0" lvl="0" indent="0" algn="ctr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i="1" dirty="0">
                <a:solidFill>
                  <a:srgbClr val="002060"/>
                </a:solidFill>
                <a:latin typeface="Bookman Old Style"/>
              </a:rPr>
              <a:t>Затем начинается война с царём Вавилона  </a:t>
            </a:r>
            <a:r>
              <a:rPr lang="ru-RU" i="1" dirty="0" err="1">
                <a:solidFill>
                  <a:srgbClr val="002060"/>
                </a:solidFill>
                <a:latin typeface="Bookman Old Style"/>
              </a:rPr>
              <a:t>Камбизом</a:t>
            </a:r>
            <a:r>
              <a:rPr lang="ru-RU" i="1" dirty="0">
                <a:solidFill>
                  <a:srgbClr val="002060"/>
                </a:solidFill>
                <a:latin typeface="Bookman Old Style"/>
              </a:rPr>
              <a:t> и Пифагор попадает в плен. Находясь в плену, он знакомится с восточной астрологией.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itchFamily="18" charset="0"/>
              </a:rPr>
              <a:t> </a:t>
            </a:r>
            <a:endParaRPr lang="ru-RU" i="1" dirty="0">
              <a:solidFill>
                <a:srgbClr val="002060"/>
              </a:solidFill>
              <a:latin typeface="Bookman Old Style"/>
            </a:endParaRPr>
          </a:p>
          <a:p>
            <a:pPr marL="0" lvl="0" indent="0" algn="ctr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i="1" dirty="0">
                <a:solidFill>
                  <a:srgbClr val="002060"/>
                </a:solidFill>
                <a:latin typeface="Bookman Old Style"/>
              </a:rPr>
              <a:t>Около 530 года до н.э. Пифагор возвратился в</a:t>
            </a:r>
            <a:r>
              <a:rPr lang="en-US" i="1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Bookman Old Style"/>
              </a:rPr>
              <a:t>Грецию и вскоре в Южной Италии, в г. Кротон основал Пифагорейский союз.</a:t>
            </a:r>
            <a:endParaRPr lang="ru-RU" i="1" dirty="0">
              <a:solidFill>
                <a:srgbClr val="002060"/>
              </a:solidFill>
              <a:latin typeface="Bookman Old Style"/>
              <a:cs typeface="Times New Roman" pitchFamily="18" charset="0"/>
            </a:endParaRPr>
          </a:p>
          <a:p>
            <a:pPr marL="0" lvl="0" indent="0" defTabSz="914400">
              <a:spcAft>
                <a:spcPts val="0"/>
              </a:spcAft>
              <a:buClrTx/>
              <a:buSzTx/>
              <a:buNone/>
              <a:defRPr/>
            </a:pPr>
            <a:endParaRPr lang="ru-RU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  <p:pic>
        <p:nvPicPr>
          <p:cNvPr id="5" name="Picture 2" descr="pifago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2" y="501445"/>
            <a:ext cx="4008967" cy="5791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4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79402"/>
          </a:xfrm>
        </p:spPr>
        <p:txBody>
          <a:bodyPr/>
          <a:lstStyle/>
          <a:p>
            <a:pPr algn="r"/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/>
              </a:rPr>
              <a:t>Пифагор Самосский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7187" y="1828800"/>
            <a:ext cx="5749411" cy="4144297"/>
          </a:xfrm>
        </p:spPr>
        <p:txBody>
          <a:bodyPr>
            <a:normAutofit fontScale="92500" lnSpcReduction="10000"/>
          </a:bodyPr>
          <a:lstStyle/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i="1" dirty="0">
                <a:solidFill>
                  <a:srgbClr val="002060"/>
                </a:solidFill>
                <a:latin typeface="Bookman Old Style"/>
              </a:rPr>
              <a:t>Пифагорейский союз был одновременно </a:t>
            </a:r>
            <a:r>
              <a:rPr lang="ru-RU" sz="2000" i="1" dirty="0" err="1">
                <a:solidFill>
                  <a:srgbClr val="002060"/>
                </a:solidFill>
                <a:latin typeface="Bookman Old Style"/>
              </a:rPr>
              <a:t>филосовской</a:t>
            </a:r>
            <a:r>
              <a:rPr lang="ru-RU" sz="2000" i="1" dirty="0">
                <a:solidFill>
                  <a:srgbClr val="002060"/>
                </a:solidFill>
                <a:latin typeface="Bookman Old Style"/>
              </a:rPr>
              <a:t> школой, политической партией и религиозным братством.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i="1" dirty="0">
                <a:solidFill>
                  <a:srgbClr val="002060"/>
                </a:solidFill>
                <a:latin typeface="Bookman Old Style"/>
              </a:rPr>
              <a:t>В основу всего они ставили числа: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i="1" dirty="0">
                <a:solidFill>
                  <a:srgbClr val="002060"/>
                </a:solidFill>
                <a:latin typeface="Bookman Old Style"/>
              </a:rPr>
              <a:t>     1 – точка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i="1" dirty="0">
                <a:solidFill>
                  <a:srgbClr val="002060"/>
                </a:solidFill>
                <a:latin typeface="Bookman Old Style"/>
              </a:rPr>
              <a:t>     2 – отрезок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i="1" dirty="0">
                <a:solidFill>
                  <a:srgbClr val="002060"/>
                </a:solidFill>
                <a:latin typeface="Bookman Old Style"/>
              </a:rPr>
              <a:t>     3 – треугольник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i="1" dirty="0">
                <a:solidFill>
                  <a:srgbClr val="002060"/>
                </a:solidFill>
                <a:latin typeface="Bookman Old Style"/>
              </a:rPr>
              <a:t>     4 – тетраэдр  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i="1" dirty="0">
                <a:solidFill>
                  <a:srgbClr val="002060"/>
                </a:solidFill>
                <a:latin typeface="Bookman Old Style"/>
              </a:rPr>
              <a:t>Сумма этих чисел </a:t>
            </a:r>
            <a:r>
              <a:rPr lang="ru-RU" sz="2000" dirty="0">
                <a:solidFill>
                  <a:srgbClr val="002060"/>
                </a:solidFill>
                <a:latin typeface="Bookman Old Style"/>
              </a:rPr>
              <a:t>(1+2+3+4=10) </a:t>
            </a:r>
            <a:r>
              <a:rPr lang="ru-RU" sz="2000" i="1" dirty="0">
                <a:solidFill>
                  <a:srgbClr val="002060"/>
                </a:solidFill>
                <a:latin typeface="Bookman Old Style"/>
              </a:rPr>
              <a:t>считалась символом Вселенной.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i="1" dirty="0">
                <a:solidFill>
                  <a:srgbClr val="002060"/>
                </a:solidFill>
                <a:latin typeface="Bookman Old Style"/>
              </a:rPr>
              <a:t>Числа, равные сумме своих делителей называли совершенными.</a:t>
            </a:r>
          </a:p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i="1" dirty="0">
                <a:solidFill>
                  <a:srgbClr val="002060"/>
                </a:solidFill>
                <a:latin typeface="Bookman Old Style"/>
              </a:rPr>
              <a:t>Пару чисел, каждое из которых – сумма делителей другого числа – дружественными.</a:t>
            </a:r>
            <a:r>
              <a:rPr lang="ru-RU" sz="2000" i="1" dirty="0">
                <a:solidFill>
                  <a:srgbClr val="002060"/>
                </a:solidFill>
                <a:latin typeface="Bookman Old Style"/>
                <a:cs typeface="Times New Roman" pitchFamily="18" charset="0"/>
              </a:rPr>
              <a:t> </a:t>
            </a:r>
            <a:endParaRPr lang="ru-RU" sz="2000" i="1" dirty="0">
              <a:solidFill>
                <a:srgbClr val="002060"/>
              </a:solidFill>
              <a:latin typeface="Bookman Old Style"/>
            </a:endParaRPr>
          </a:p>
          <a:p>
            <a:pPr marL="0" lvl="0" indent="0" algn="ctr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i="1" dirty="0">
              <a:solidFill>
                <a:srgbClr val="002060"/>
              </a:solidFill>
              <a:latin typeface="Bookman Old Style"/>
              <a:cs typeface="Times New Roman" pitchFamily="18" charset="0"/>
            </a:endParaRPr>
          </a:p>
          <a:p>
            <a:pPr marL="0" lvl="0" indent="0" defTabSz="914400">
              <a:spcAft>
                <a:spcPts val="0"/>
              </a:spcAft>
              <a:buClrTx/>
              <a:buSzTx/>
              <a:buNone/>
              <a:defRPr/>
            </a:pPr>
            <a:endParaRPr lang="ru-RU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71" y="1254384"/>
            <a:ext cx="4023709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7923"/>
            <a:ext cx="9601196" cy="722671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>Теорема Пифагора</a:t>
            </a:r>
            <a:endParaRPr lang="ru-RU" sz="36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097" y="1637072"/>
            <a:ext cx="9495501" cy="4336026"/>
          </a:xfrm>
        </p:spPr>
        <p:txBody>
          <a:bodyPr>
            <a:normAutofit fontScale="92500" lnSpcReduction="20000"/>
          </a:bodyPr>
          <a:lstStyle/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i="1" dirty="0">
                <a:solidFill>
                  <a:srgbClr val="002060"/>
                </a:solidFill>
                <a:latin typeface="Bookman Old Style"/>
              </a:rPr>
              <a:t>В прямоугольном треугольнике квадрат гипотенузы равен сумме квадратов катетов.</a:t>
            </a:r>
            <a:endParaRPr lang="ru-RU" i="1" dirty="0">
              <a:solidFill>
                <a:srgbClr val="002060"/>
              </a:solidFill>
              <a:latin typeface="Bookman Old Style"/>
            </a:endParaRPr>
          </a:p>
          <a:p>
            <a:pPr marL="0" lvl="0" indent="0" algn="ctr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i="1" dirty="0">
              <a:solidFill>
                <a:srgbClr val="002060"/>
              </a:solidFill>
              <a:latin typeface="Bookman Old Style"/>
              <a:cs typeface="Times New Roman" pitchFamily="18" charset="0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sz="4000" i="1" dirty="0" smtClean="0">
                <a:solidFill>
                  <a:srgbClr val="002060"/>
                </a:solidFill>
                <a:latin typeface="Bookman Old Style"/>
              </a:rPr>
              <a:t>                                  </a:t>
            </a: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sz="4000" i="1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sz="4000" i="1" dirty="0" smtClean="0">
                <a:solidFill>
                  <a:srgbClr val="002060"/>
                </a:solidFill>
                <a:latin typeface="Bookman Old Style"/>
              </a:rPr>
              <a:t>                                    </a:t>
            </a:r>
            <a:r>
              <a:rPr lang="en-US" sz="4000" i="1" dirty="0" smtClean="0">
                <a:solidFill>
                  <a:srgbClr val="002060"/>
                </a:solidFill>
                <a:latin typeface="Bookman Old Style"/>
              </a:rPr>
              <a:t>c</a:t>
            </a:r>
            <a:r>
              <a:rPr lang="en-US" sz="4000" baseline="30000" dirty="0" smtClean="0">
                <a:solidFill>
                  <a:srgbClr val="002060"/>
                </a:solidFill>
                <a:latin typeface="Bookman Old Style"/>
              </a:rPr>
              <a:t>2</a:t>
            </a:r>
            <a:r>
              <a:rPr lang="en-US" sz="4000" dirty="0" smtClean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Bookman Old Style"/>
              </a:rPr>
              <a:t>= </a:t>
            </a:r>
            <a:r>
              <a:rPr lang="en-US" sz="4000" i="1" dirty="0">
                <a:solidFill>
                  <a:srgbClr val="002060"/>
                </a:solidFill>
                <a:latin typeface="Bookman Old Style"/>
              </a:rPr>
              <a:t>a</a:t>
            </a:r>
            <a:r>
              <a:rPr lang="en-US" sz="4000" baseline="30000" dirty="0">
                <a:solidFill>
                  <a:srgbClr val="002060"/>
                </a:solidFill>
                <a:latin typeface="Bookman Old Style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Bookman Old Style"/>
              </a:rPr>
              <a:t> + </a:t>
            </a:r>
            <a:r>
              <a:rPr lang="en-US" sz="4000" i="1" dirty="0" smtClean="0">
                <a:solidFill>
                  <a:srgbClr val="002060"/>
                </a:solidFill>
                <a:latin typeface="Bookman Old Style"/>
              </a:rPr>
              <a:t>b</a:t>
            </a:r>
            <a:r>
              <a:rPr lang="en-US" sz="4000" baseline="30000" dirty="0" smtClean="0">
                <a:solidFill>
                  <a:srgbClr val="002060"/>
                </a:solidFill>
                <a:latin typeface="Bookman Old Style"/>
              </a:rPr>
              <a:t>2</a:t>
            </a:r>
            <a:endParaRPr lang="ru-RU" sz="4000" dirty="0" smtClean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4000" i="1" dirty="0" smtClean="0">
                <a:solidFill>
                  <a:srgbClr val="002060"/>
                </a:solidFill>
                <a:latin typeface="Bookman Old Style"/>
              </a:rPr>
              <a:t>        </a:t>
            </a:r>
            <a:r>
              <a:rPr lang="en-US" altLang="ru-RU" sz="3600" i="1" dirty="0" smtClean="0">
                <a:solidFill>
                  <a:srgbClr val="002060"/>
                </a:solidFill>
                <a:latin typeface="Bookman Old Style"/>
              </a:rPr>
              <a:t>a</a:t>
            </a:r>
            <a:r>
              <a:rPr lang="ru-RU" altLang="ru-RU" sz="3600" i="1" dirty="0" smtClean="0">
                <a:solidFill>
                  <a:srgbClr val="002060"/>
                </a:solidFill>
                <a:latin typeface="Bookman Old Style"/>
              </a:rPr>
              <a:t>    </a:t>
            </a: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altLang="ru-RU" sz="3600" i="1" dirty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altLang="ru-RU" sz="3600" i="1" dirty="0" smtClean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3600" i="1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altLang="ru-RU" sz="3600" i="1" dirty="0" smtClean="0">
                <a:solidFill>
                  <a:srgbClr val="002060"/>
                </a:solidFill>
                <a:latin typeface="Bookman Old Style"/>
              </a:rPr>
              <a:t>                     </a:t>
            </a:r>
            <a:r>
              <a:rPr lang="en-US" altLang="ru-RU" sz="3600" i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b</a:t>
            </a:r>
            <a:endParaRPr lang="ru-RU" altLang="ru-RU" sz="3600" i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3600" i="1" dirty="0" smtClean="0">
                <a:solidFill>
                  <a:srgbClr val="002060"/>
                </a:solidFill>
                <a:latin typeface="Bookman Old Style"/>
              </a:rPr>
              <a:t>           </a:t>
            </a:r>
            <a:endParaRPr lang="ru-RU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  <p:sp>
        <p:nvSpPr>
          <p:cNvPr id="6" name="AutoShape 14" descr="Циновка"/>
          <p:cNvSpPr>
            <a:spLocks noChangeArrowheads="1"/>
          </p:cNvSpPr>
          <p:nvPr/>
        </p:nvSpPr>
        <p:spPr bwMode="auto">
          <a:xfrm>
            <a:off x="3165522" y="3259632"/>
            <a:ext cx="2881313" cy="1512887"/>
          </a:xfrm>
          <a:prstGeom prst="rtTriangle">
            <a:avLst/>
          </a:prstGeom>
          <a:gradFill flip="none" rotWithShape="1">
            <a:gsLst>
              <a:gs pos="0">
                <a:srgbClr val="95B3D7">
                  <a:tint val="66000"/>
                  <a:satMod val="160000"/>
                </a:srgbClr>
              </a:gs>
              <a:gs pos="50000">
                <a:srgbClr val="95B3D7">
                  <a:tint val="44500"/>
                  <a:satMod val="160000"/>
                </a:srgbClr>
              </a:gs>
              <a:gs pos="100000">
                <a:srgbClr val="95B3D7">
                  <a:tint val="23500"/>
                  <a:satMod val="160000"/>
                </a:srgbClr>
              </a:gs>
            </a:gsLst>
            <a:lin ang="0" scaled="1"/>
            <a:tileRect/>
          </a:gra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953" y="3259632"/>
            <a:ext cx="74987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7923"/>
            <a:ext cx="9601196" cy="722671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>Теорема Пифагора</a:t>
            </a:r>
            <a:endParaRPr lang="ru-RU" sz="36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097" y="1637072"/>
            <a:ext cx="9495501" cy="4336026"/>
          </a:xfrm>
        </p:spPr>
        <p:txBody>
          <a:bodyPr>
            <a:normAutofit/>
          </a:bodyPr>
          <a:lstStyle/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i="1" dirty="0">
                <a:solidFill>
                  <a:srgbClr val="002060"/>
                </a:solidFill>
                <a:latin typeface="Bookman Old Style"/>
              </a:rPr>
              <a:t>В прямоугольном треугольнике квадрат гипотенузы равен сумме квадратов катетов.</a:t>
            </a:r>
            <a:endParaRPr lang="ru-RU" i="1" dirty="0">
              <a:solidFill>
                <a:srgbClr val="002060"/>
              </a:solidFill>
              <a:latin typeface="Bookman Old Style"/>
            </a:endParaRPr>
          </a:p>
          <a:p>
            <a:pPr marL="0" lvl="0" indent="0" algn="ctr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i="1" dirty="0">
              <a:solidFill>
                <a:srgbClr val="002060"/>
              </a:solidFill>
              <a:latin typeface="Bookman Old Style"/>
              <a:cs typeface="Times New Roman" pitchFamily="18" charset="0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sz="4000" i="1" dirty="0" smtClean="0">
                <a:solidFill>
                  <a:srgbClr val="002060"/>
                </a:solidFill>
                <a:latin typeface="Bookman Old Style"/>
              </a:rPr>
              <a:t>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077" y="2386050"/>
            <a:ext cx="3811326" cy="7318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02036">
            <a:off x="2169728" y="3234071"/>
            <a:ext cx="2320530" cy="23252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3143" y="4938428"/>
            <a:ext cx="1981372" cy="10059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191" y="2856744"/>
            <a:ext cx="987638" cy="19935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5750" y="2853695"/>
            <a:ext cx="2005758" cy="9998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3388" y="3938597"/>
            <a:ext cx="1018120" cy="19996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047" y="3559876"/>
            <a:ext cx="624487" cy="7983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8833" y="3182627"/>
            <a:ext cx="591363" cy="7559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0740" y="4472324"/>
            <a:ext cx="591363" cy="7559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0068" y="4881679"/>
            <a:ext cx="591363" cy="7559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6751" y="2275764"/>
            <a:ext cx="669653" cy="79199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0552" y="2853695"/>
            <a:ext cx="634039" cy="7498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8063" y="5693296"/>
            <a:ext cx="634039" cy="74987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9350" y="5036314"/>
            <a:ext cx="634039" cy="7498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3666" y="2293651"/>
            <a:ext cx="627942" cy="7498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8627" y="4563490"/>
            <a:ext cx="627942" cy="7498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6937" y="5766280"/>
            <a:ext cx="627942" cy="74987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84943" y="3331512"/>
            <a:ext cx="627942" cy="7498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1914" y="2853695"/>
            <a:ext cx="2230208" cy="60614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1583" y="2800424"/>
            <a:ext cx="1426588" cy="7197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08022" y="3502166"/>
            <a:ext cx="4659866" cy="9137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68148" y="4337401"/>
            <a:ext cx="3100533" cy="5699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96996" y="4941032"/>
            <a:ext cx="4242835" cy="50662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66955" y="5447439"/>
            <a:ext cx="2892018" cy="69660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53797" y="3365043"/>
            <a:ext cx="1030313" cy="14326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4142" y="3524999"/>
            <a:ext cx="1505843" cy="7453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05656" y="4031509"/>
            <a:ext cx="951058" cy="7681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6799577">
            <a:off x="6667330" y="5042735"/>
            <a:ext cx="944962" cy="45724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6811689">
            <a:off x="8434053" y="4999674"/>
            <a:ext cx="944962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7923"/>
            <a:ext cx="9601196" cy="722671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ru-RU" sz="32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>Теорема, обратная теореме Пифагора</a:t>
            </a:r>
            <a:endParaRPr lang="ru-RU" sz="32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097" y="1268361"/>
            <a:ext cx="9660193" cy="4704737"/>
          </a:xfrm>
        </p:spPr>
        <p:txBody>
          <a:bodyPr>
            <a:normAutofit fontScale="92500" lnSpcReduction="10000"/>
          </a:bodyPr>
          <a:lstStyle/>
          <a:p>
            <a:pPr marL="0" lvl="0" indent="271463" algn="ctr" defTabSz="91440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b="1" i="1" dirty="0">
                <a:solidFill>
                  <a:srgbClr val="002060"/>
                </a:solidFill>
                <a:latin typeface="Bookman Old Style"/>
              </a:rPr>
              <a:t>Если квадрат одной стороны треугольника равен сумме квадратов двух других сторон, то треугольник прямоугольный.</a:t>
            </a:r>
            <a:endParaRPr lang="ru-RU" i="1" dirty="0">
              <a:solidFill>
                <a:srgbClr val="002060"/>
              </a:solidFill>
              <a:latin typeface="Bookman Old Style"/>
            </a:endParaRPr>
          </a:p>
          <a:p>
            <a:pPr marL="0" lvl="0" indent="0" algn="ctr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i="1" dirty="0" smtClean="0">
              <a:solidFill>
                <a:srgbClr val="002060"/>
              </a:solidFill>
              <a:latin typeface="Bookman Old Style"/>
              <a:cs typeface="Times New Roman" pitchFamily="18" charset="0"/>
            </a:endParaRPr>
          </a:p>
          <a:p>
            <a:pPr marL="0" lvl="0" indent="0" algn="ctr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i="1" dirty="0">
              <a:solidFill>
                <a:srgbClr val="002060"/>
              </a:solidFill>
              <a:latin typeface="Bookman Old Style"/>
              <a:cs typeface="Times New Roman" pitchFamily="18" charset="0"/>
            </a:endParaRPr>
          </a:p>
          <a:p>
            <a:pPr marL="0" lvl="0" indent="0" algn="just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altLang="ru-RU" sz="3600" i="1" dirty="0" smtClean="0">
                <a:solidFill>
                  <a:srgbClr val="002060"/>
                </a:solidFill>
                <a:latin typeface="Bookman Old Style"/>
              </a:rPr>
              <a:t>  </a:t>
            </a:r>
            <a:r>
              <a:rPr lang="ru-RU" i="1" dirty="0" smtClean="0">
                <a:solidFill>
                  <a:srgbClr val="002060"/>
                </a:solidFill>
                <a:latin typeface="Bookman Old Style"/>
              </a:rPr>
              <a:t>Пусть </a:t>
            </a:r>
            <a:r>
              <a:rPr lang="ru-RU" i="1" dirty="0">
                <a:solidFill>
                  <a:srgbClr val="002060"/>
                </a:solidFill>
                <a:latin typeface="Bookman Old Style"/>
              </a:rPr>
              <a:t>для 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∆АВС выполняется условие АВ</a:t>
            </a:r>
            <a:r>
              <a:rPr lang="ru-RU" baseline="30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2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 = АС</a:t>
            </a:r>
            <a:r>
              <a:rPr lang="ru-RU" baseline="30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2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 + ВС</a:t>
            </a:r>
            <a:r>
              <a:rPr lang="ru-RU" baseline="30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. </a:t>
            </a:r>
          </a:p>
          <a:p>
            <a:pPr marL="0" lvl="0" indent="0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Докажем, что 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С 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= 90°.</a:t>
            </a:r>
          </a:p>
          <a:p>
            <a:pPr marL="0" lvl="0" indent="0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i="1" dirty="0" smtClean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Рассмотрим </a:t>
            </a:r>
            <a:r>
              <a:rPr lang="ru-RU" dirty="0" smtClean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∆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А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В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– </a:t>
            </a:r>
            <a:r>
              <a:rPr lang="ru-RU" i="1" dirty="0" smtClean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прямоугольный, 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у которого 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= 90° и 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А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АС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ru-RU" i="1" dirty="0" smtClean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В</a:t>
            </a:r>
            <a:r>
              <a:rPr lang="ru-RU" baseline="-25000" dirty="0" smtClean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i="1" dirty="0" smtClean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lang="ru-RU" baseline="-25000" dirty="0" smtClean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= 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ВС. По теореме Пифагора  А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В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baseline="30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= А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baseline="30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+ В</a:t>
            </a:r>
            <a:r>
              <a:rPr lang="ru-RU" baseline="-25000" dirty="0" smtClean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i="1" dirty="0" smtClean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lang="ru-RU" baseline="-25000" dirty="0" smtClean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baseline="30000" dirty="0" smtClean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</a:p>
          <a:p>
            <a:pPr marL="342900" lvl="0" indent="-342900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</a:pP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А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В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baseline="30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= АС</a:t>
            </a:r>
            <a:r>
              <a:rPr lang="ru-RU" baseline="30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+ ВС</a:t>
            </a:r>
            <a:r>
              <a:rPr lang="ru-RU" baseline="30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Но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АС</a:t>
            </a:r>
            <a:r>
              <a:rPr lang="ru-RU" baseline="30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2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 + ВС</a:t>
            </a:r>
            <a:r>
              <a:rPr lang="ru-RU" baseline="30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2 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= АВ</a:t>
            </a:r>
            <a:r>
              <a:rPr lang="ru-RU" baseline="30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2 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по условию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),</a:t>
            </a:r>
          </a:p>
          <a:p>
            <a:pPr marL="342900" lvl="0" indent="-342900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</a:pP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А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В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baseline="30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2 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= АВ</a:t>
            </a:r>
            <a:r>
              <a:rPr lang="ru-RU" baseline="30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2 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А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В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baseline="30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</a:rPr>
              <a:t>= АВ.</a:t>
            </a:r>
          </a:p>
          <a:p>
            <a:pPr marL="342900" lvl="0" indent="-342900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</a:pP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∆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АВС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= ∆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А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В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по трем сторонам, значит, 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С 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=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С</a:t>
            </a:r>
            <a:r>
              <a:rPr lang="ru-RU" baseline="-25000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dirty="0">
              <a:solidFill>
                <a:srgbClr val="002060"/>
              </a:solidFill>
              <a:latin typeface="Bookman Old Style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lvl="0" indent="-342900" defTabSz="9144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</a:pP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∆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АВС – </a:t>
            </a:r>
            <a:r>
              <a:rPr lang="ru-RU" i="1" dirty="0" smtClean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прямоугольный, 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</a:t>
            </a:r>
            <a:r>
              <a:rPr lang="ru-RU" i="1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С </a:t>
            </a:r>
            <a:r>
              <a:rPr lang="ru-RU" dirty="0">
                <a:solidFill>
                  <a:srgbClr val="002060"/>
                </a:solidFill>
                <a:latin typeface="Bookman Old Style"/>
                <a:cs typeface="Times New Roman" panose="02020603050405020304" pitchFamily="18" charset="0"/>
                <a:sym typeface="Symbol" panose="05050102010706020507" pitchFamily="18" charset="2"/>
              </a:rPr>
              <a:t>= 90°.</a:t>
            </a:r>
            <a:endParaRPr lang="ru-RU" i="1" dirty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013" y="2274618"/>
            <a:ext cx="2920181" cy="80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7923"/>
            <a:ext cx="9601196" cy="722671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>Теорема Пифагора</a:t>
            </a:r>
            <a:endParaRPr lang="ru-RU" sz="36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097" y="1637072"/>
            <a:ext cx="9495501" cy="4336026"/>
          </a:xfrm>
        </p:spPr>
        <p:txBody>
          <a:bodyPr>
            <a:normAutofit/>
          </a:bodyPr>
          <a:lstStyle/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sz="4000" i="1" dirty="0" smtClean="0">
                <a:solidFill>
                  <a:srgbClr val="002060"/>
                </a:solidFill>
                <a:latin typeface="Bookman Old Style"/>
              </a:rPr>
              <a:t>                                  </a:t>
            </a: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altLang="ru-RU" sz="3600" i="1" dirty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altLang="ru-RU" sz="3600" i="1" dirty="0" smtClean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3600" i="1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altLang="ru-RU" sz="3600" i="1" dirty="0" smtClean="0">
                <a:solidFill>
                  <a:srgbClr val="002060"/>
                </a:solidFill>
                <a:latin typeface="Bookman Old Style"/>
              </a:rPr>
              <a:t>                     </a:t>
            </a:r>
            <a:endParaRPr lang="ru-RU" altLang="ru-RU" sz="3600" i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3600" i="1" dirty="0" smtClean="0">
                <a:solidFill>
                  <a:srgbClr val="002060"/>
                </a:solidFill>
                <a:latin typeface="Bookman Old Style"/>
              </a:rPr>
              <a:t>           </a:t>
            </a:r>
            <a:endParaRPr lang="ru-RU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9819" y="1671814"/>
            <a:ext cx="3206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ru-RU" sz="2400" i="1" dirty="0" smtClean="0">
                <a:solidFill>
                  <a:srgbClr val="002060"/>
                </a:solidFill>
                <a:latin typeface="Bookman Old Style"/>
              </a:rPr>
              <a:t>Доказательство 2:</a:t>
            </a:r>
            <a:endParaRPr lang="ru-RU" sz="2400" dirty="0">
              <a:solidFill>
                <a:prstClr val="black"/>
              </a:solidFill>
              <a:latin typeface="Bookman Old Style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97" y="2423286"/>
            <a:ext cx="2981202" cy="2981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097" y="2423286"/>
            <a:ext cx="1999661" cy="1012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097" y="2423286"/>
            <a:ext cx="2005758" cy="1005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275" y="3417020"/>
            <a:ext cx="999831" cy="19874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5516" y="3407875"/>
            <a:ext cx="999831" cy="19874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2" y="4041914"/>
            <a:ext cx="627942" cy="7559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9039" y="3285944"/>
            <a:ext cx="627942" cy="7559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8784" y="3913887"/>
            <a:ext cx="627942" cy="7559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4095" y="4797884"/>
            <a:ext cx="627942" cy="7559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8508" y="1854676"/>
            <a:ext cx="627942" cy="7559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848" y="3950960"/>
            <a:ext cx="627942" cy="7559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7557" y="1829396"/>
            <a:ext cx="634039" cy="7559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798" y="2533023"/>
            <a:ext cx="634039" cy="7559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9885" y="2520060"/>
            <a:ext cx="634039" cy="7559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8489" y="2895099"/>
            <a:ext cx="634039" cy="7559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4476" y="2560644"/>
            <a:ext cx="634039" cy="7559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817" y="4818327"/>
            <a:ext cx="634039" cy="7559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1316" y="2658002"/>
            <a:ext cx="591363" cy="7498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95455" y="2418231"/>
            <a:ext cx="591363" cy="7498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4586" y="3865635"/>
            <a:ext cx="591363" cy="7498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3381" y="4068454"/>
            <a:ext cx="591363" cy="74987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6659" y="3290423"/>
            <a:ext cx="2783227" cy="77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7923"/>
            <a:ext cx="9601196" cy="722671"/>
          </a:xfr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ru-RU" sz="3600" b="1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/>
                <a:ea typeface="+mn-ea"/>
                <a:cs typeface="+mn-cs"/>
              </a:rPr>
              <a:t>Теорема Пифагора</a:t>
            </a:r>
            <a:endParaRPr lang="ru-RU" sz="36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097" y="1637072"/>
            <a:ext cx="9495501" cy="4336026"/>
          </a:xfrm>
        </p:spPr>
        <p:txBody>
          <a:bodyPr>
            <a:normAutofit/>
          </a:bodyPr>
          <a:lstStyle/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sz="4000" i="1" dirty="0" smtClean="0">
                <a:solidFill>
                  <a:srgbClr val="002060"/>
                </a:solidFill>
                <a:latin typeface="Bookman Old Style"/>
              </a:rPr>
              <a:t>                                  </a:t>
            </a: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altLang="ru-RU" sz="3600" i="1" dirty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endParaRPr lang="ru-RU" altLang="ru-RU" sz="3600" i="1" dirty="0" smtClean="0">
              <a:solidFill>
                <a:srgbClr val="002060"/>
              </a:solidFill>
              <a:latin typeface="Bookman Old Style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3600" i="1" dirty="0">
                <a:solidFill>
                  <a:srgbClr val="002060"/>
                </a:solidFill>
                <a:latin typeface="Bookman Old Style"/>
              </a:rPr>
              <a:t> </a:t>
            </a:r>
            <a:r>
              <a:rPr lang="ru-RU" altLang="ru-RU" sz="3600" i="1" dirty="0" smtClean="0">
                <a:solidFill>
                  <a:srgbClr val="002060"/>
                </a:solidFill>
                <a:latin typeface="Bookman Old Style"/>
              </a:rPr>
              <a:t>                     </a:t>
            </a:r>
            <a:endParaRPr lang="ru-RU" altLang="ru-RU" sz="3600" i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pPr marL="342900" lvl="0" indent="-342900" defTabSz="914400">
              <a:lnSpc>
                <a:spcPct val="90000"/>
              </a:lnSpc>
              <a:spcAft>
                <a:spcPts val="0"/>
              </a:spcAft>
              <a:buClrTx/>
              <a:buSzTx/>
              <a:buNone/>
              <a:defRPr/>
            </a:pPr>
            <a:r>
              <a:rPr lang="ru-RU" altLang="ru-RU" sz="3600" i="1" dirty="0" smtClean="0">
                <a:solidFill>
                  <a:srgbClr val="002060"/>
                </a:solidFill>
                <a:latin typeface="Bookman Old Style"/>
              </a:rPr>
              <a:t>           </a:t>
            </a:r>
            <a:endParaRPr lang="ru-RU" sz="2800" b="1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544" y="2412537"/>
            <a:ext cx="1999661" cy="1012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209" y="2424463"/>
            <a:ext cx="2045995" cy="1005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3867" y="3442316"/>
            <a:ext cx="999831" cy="19874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6976" y="3423116"/>
            <a:ext cx="999831" cy="19874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8278" y="5255402"/>
            <a:ext cx="627942" cy="7559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615" y="1931086"/>
            <a:ext cx="627942" cy="7559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577" y="4015176"/>
            <a:ext cx="627942" cy="7559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026" y="3951980"/>
            <a:ext cx="627942" cy="7559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077" y="3886449"/>
            <a:ext cx="627942" cy="7559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286" y="3974288"/>
            <a:ext cx="627942" cy="7559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8878" y="5176998"/>
            <a:ext cx="634039" cy="75597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1577" y="2518700"/>
            <a:ext cx="634039" cy="7559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9372" y="2549441"/>
            <a:ext cx="634039" cy="75597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5333" y="1902874"/>
            <a:ext cx="634039" cy="7559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685" y="2562558"/>
            <a:ext cx="634039" cy="7559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5061" y="3212081"/>
            <a:ext cx="634039" cy="7559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3044" y="2599334"/>
            <a:ext cx="591363" cy="74987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8550" y="2517173"/>
            <a:ext cx="591363" cy="74987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2133" y="4061113"/>
            <a:ext cx="591363" cy="74987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2920" y="2429247"/>
            <a:ext cx="591363" cy="74987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4819" y="5487460"/>
            <a:ext cx="2783227" cy="778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5548" y="1432526"/>
            <a:ext cx="3365284" cy="6462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4206" y="3429412"/>
            <a:ext cx="1999661" cy="19874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6476" y="2421415"/>
            <a:ext cx="993734" cy="10120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6940" y="2646973"/>
            <a:ext cx="562085" cy="56090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94098" y="3968051"/>
            <a:ext cx="534887" cy="56995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00583" y="2429382"/>
            <a:ext cx="2987299" cy="29812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98935" y="2440988"/>
            <a:ext cx="1999661" cy="10059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621" y="2434531"/>
            <a:ext cx="1999661" cy="101202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50650" y="3419027"/>
            <a:ext cx="1005927" cy="198746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2398" y="3412820"/>
            <a:ext cx="999831" cy="198746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08315" y="3872705"/>
            <a:ext cx="589283" cy="6242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80886" y="2477328"/>
            <a:ext cx="634039" cy="75597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62559" y="2451909"/>
            <a:ext cx="634039" cy="75597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26506" y="5246984"/>
            <a:ext cx="634039" cy="75597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1100" y="2523630"/>
            <a:ext cx="591363" cy="74987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54577" y="3752033"/>
            <a:ext cx="591363" cy="74987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67650" y="5320603"/>
            <a:ext cx="627942" cy="75597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280211" y="3968051"/>
            <a:ext cx="627942" cy="75597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4794" y="1901607"/>
            <a:ext cx="627942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728</Words>
  <Application>Microsoft Office PowerPoint</Application>
  <PresentationFormat>Широкоэкранный</PresentationFormat>
  <Paragraphs>109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6" baseType="lpstr">
      <vt:lpstr>Arial</vt:lpstr>
      <vt:lpstr>Bookman Old Style</vt:lpstr>
      <vt:lpstr>Century Gothic</vt:lpstr>
      <vt:lpstr>Century Schoolbook</vt:lpstr>
      <vt:lpstr>Garamond</vt:lpstr>
      <vt:lpstr>Symbol</vt:lpstr>
      <vt:lpstr>Times New Roman</vt:lpstr>
      <vt:lpstr>Wingdings</vt:lpstr>
      <vt:lpstr>Натуральные материалы</vt:lpstr>
      <vt:lpstr>Microsoft Equation 3.0</vt:lpstr>
      <vt:lpstr>Уравнение</vt:lpstr>
      <vt:lpstr>МОУ «Фёдоровская ОШ»</vt:lpstr>
      <vt:lpstr>Пифагор Самосский</vt:lpstr>
      <vt:lpstr>                       Пифагор Самосский</vt:lpstr>
      <vt:lpstr>Пифагор Самосский</vt:lpstr>
      <vt:lpstr>Теорема Пифагора</vt:lpstr>
      <vt:lpstr>Теорема Пифагора</vt:lpstr>
      <vt:lpstr>Теорема, обратная теореме Пифагора</vt:lpstr>
      <vt:lpstr>Теорема Пифагора</vt:lpstr>
      <vt:lpstr>Теорема Пифагора</vt:lpstr>
      <vt:lpstr>Теорема Пифагора</vt:lpstr>
      <vt:lpstr>Теорема Пифагора</vt:lpstr>
      <vt:lpstr> Египетский треугольник </vt:lpstr>
      <vt:lpstr> Пифагоровы тройки  </vt:lpstr>
      <vt:lpstr>   Задача о лотосе   </vt:lpstr>
      <vt:lpstr>Использованы ресурсы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«Фёдоровская ОШ»</dc:title>
  <dc:creator>Пользователь Windows</dc:creator>
  <cp:lastModifiedBy>Пользователь Windows</cp:lastModifiedBy>
  <cp:revision>10</cp:revision>
  <dcterms:created xsi:type="dcterms:W3CDTF">2021-11-04T11:26:10Z</dcterms:created>
  <dcterms:modified xsi:type="dcterms:W3CDTF">2021-11-04T12:48:48Z</dcterms:modified>
</cp:coreProperties>
</file>