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1" r:id="rId3"/>
    <p:sldId id="258" r:id="rId4"/>
    <p:sldId id="262" r:id="rId5"/>
    <p:sldId id="260" r:id="rId6"/>
    <p:sldId id="263" r:id="rId7"/>
    <p:sldId id="264" r:id="rId8"/>
    <p:sldId id="265" r:id="rId9"/>
    <p:sldId id="288" r:id="rId10"/>
    <p:sldId id="289" r:id="rId11"/>
    <p:sldId id="266" r:id="rId12"/>
    <p:sldId id="267" r:id="rId13"/>
    <p:sldId id="290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0A41"/>
    <a:srgbClr val="8C027C"/>
    <a:srgbClr val="B30D58"/>
    <a:srgbClr val="C4785A"/>
    <a:srgbClr val="E87A36"/>
    <a:srgbClr val="E9EE30"/>
    <a:srgbClr val="B8C25C"/>
    <a:srgbClr val="7B0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0BAE77-D5AE-42EC-B37E-9179C68CCA83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1D570A-4988-4121-B1F8-BD13D0A895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714620"/>
            <a:ext cx="8477280" cy="3857651"/>
          </a:xfrm>
        </p:spPr>
        <p:txBody>
          <a:bodyPr>
            <a:normAutofit/>
          </a:bodyPr>
          <a:lstStyle/>
          <a:p>
            <a:pPr algn="r"/>
            <a:r>
              <a:rPr lang="ru-RU" sz="4400" b="1" i="1" dirty="0" smtClean="0">
                <a:solidFill>
                  <a:srgbClr val="C00000"/>
                </a:solidFill>
              </a:rPr>
              <a:t>Система подготовки к ОГЭ 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>в 9 классе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4400" b="1" i="1" dirty="0" smtClean="0">
                <a:solidFill>
                  <a:srgbClr val="C00000"/>
                </a:solidFill>
              </a:rPr>
              <a:t/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r>
              <a:rPr lang="ru-RU" sz="3200" b="1" i="1" dirty="0" err="1" smtClean="0">
                <a:solidFill>
                  <a:srgbClr val="C00000"/>
                </a:solidFill>
              </a:rPr>
              <a:t>Ч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епанова</a:t>
            </a:r>
            <a:r>
              <a:rPr lang="ru-RU" sz="3200" b="1" i="1" dirty="0" smtClean="0">
                <a:solidFill>
                  <a:srgbClr val="C00000"/>
                </a:solidFill>
              </a:rPr>
              <a:t> М.С.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358246" cy="8407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МОУ «Фёдоровская ОШ»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448272" cy="2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Рекомендации для учителя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553480" cy="52864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Проявляйте интерес по поводу того, что именно волнует учащихся при подготовке к экзаменам. Старайтесь отвечать на эти вопросы.</a:t>
            </a:r>
          </a:p>
          <a:p>
            <a:r>
              <a:rPr lang="ru-RU" dirty="0" smtClean="0"/>
              <a:t>Поддерживайте самооценку учащихся, отмечая каждое удачно выполненное задание.</a:t>
            </a:r>
          </a:p>
          <a:p>
            <a:r>
              <a:rPr lang="ru-RU" dirty="0" smtClean="0"/>
              <a:t>Учите детей правильно распределять свое время в процессе подготовки, ориентируясь на индивидуальные особенности самого ребенка.</a:t>
            </a:r>
          </a:p>
          <a:p>
            <a:r>
              <a:rPr lang="ru-RU" dirty="0" smtClean="0"/>
              <a:t>Используйте юмор во взаимодействии с учащимися. Это значительно снижает уровень тревожности и обеспечивает положительный эмоциональный комфорт.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971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Организация информационной работы-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важное условие психологической устойчивости</a:t>
            </a:r>
            <a:endParaRPr lang="ru-RU" sz="27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Screenshot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546006"/>
            <a:ext cx="5286380" cy="27402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pic>
        <p:nvPicPr>
          <p:cNvPr id="1028" name="Picture 4" descr="C:\Users\user\Desktop\Screenshot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4437112"/>
            <a:ext cx="4555184" cy="221457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Организация информационной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8299648" cy="40005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Знакомство с результатами работы прошлого года, со структурой работы, с демоверсией, с памятками, таблицами, алгоритмами</a:t>
            </a:r>
            <a:endParaRPr lang="ru-RU" dirty="0"/>
          </a:p>
        </p:txBody>
      </p:sp>
      <p:pic>
        <p:nvPicPr>
          <p:cNvPr id="2051" name="Picture 3" descr="C:\Users\user\Desktop\icon150_74_180_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2852936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572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Дополнительные курсы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91000" cy="51125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8C027C"/>
                </a:solidFill>
              </a:rPr>
              <a:t>Курс  «Основы выбора профессии»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dirty="0">
                <a:latin typeface="Times New Roman"/>
                <a:ea typeface="Times New Roman"/>
              </a:rPr>
              <a:t>Первая серьезная жизненная проблема, с которой сталкиваются старшеклассники, - это выбор будущей профессии. Вопрос «Кем я буду?» задает себе каждый молодой человек. И здесь главное – не растеряться, сориентироваться и сделать правильный выбор, соответствующий интересам, способностям, возможностям, ценностным установкам, и, наконец, требованиям, которые предъявляют профессии к личности кандидата. Правильно сделанный старшим подростком выбор – это начало пути к успеху, самореализации, к психологическому и материальному благополучию в будущем</a:t>
            </a:r>
            <a:r>
              <a:rPr lang="ru-RU" sz="1700" dirty="0" smtClean="0"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 smtClean="0">
                <a:latin typeface="Times New Roman"/>
                <a:ea typeface="Calibri"/>
                <a:cs typeface="Times New Roman" pitchFamily="18" charset="0"/>
              </a:rPr>
              <a:t>Цель данного курса:</a:t>
            </a:r>
            <a:endParaRPr lang="ru-RU" sz="1700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открыть перед учащимися перспективу в дальнейшем личностном развитии;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помочь определить свои жизненные планы и в соответствии с ними выстроить алгоритм действий;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сформировать теоретические представления и понятия, связанные с миром профессий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343400" cy="511017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840A41"/>
                </a:solidFill>
              </a:rPr>
              <a:t>Курс «Окружающая среда и здоровье человека»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углубляет 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содержание раздела курса биологии “Человек и его здоровье”, использует </a:t>
            </a:r>
            <a:r>
              <a:rPr lang="ru-RU" sz="2300" dirty="0" err="1">
                <a:latin typeface="Times New Roman" pitchFamily="18" charset="0"/>
                <a:ea typeface="Calibri"/>
                <a:cs typeface="Times New Roman" pitchFamily="18" charset="0"/>
              </a:rPr>
              <a:t>межпредметные</a:t>
            </a:r>
            <a:r>
              <a:rPr lang="ru-RU" sz="2300" dirty="0">
                <a:latin typeface="Times New Roman" pitchFamily="18" charset="0"/>
                <a:ea typeface="Calibri"/>
                <a:cs typeface="Times New Roman" pitchFamily="18" charset="0"/>
              </a:rPr>
              <a:t> связи с основными курсами биологии, экологии, химии</a:t>
            </a:r>
            <a:r>
              <a:rPr lang="ru-RU" sz="23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300" b="1" dirty="0" smtClean="0">
                <a:solidFill>
                  <a:srgbClr val="4E3B3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Цель курса: </a:t>
            </a:r>
            <a:r>
              <a:rPr lang="ru-RU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развитие </a:t>
            </a:r>
            <a:r>
              <a:rPr lang="ru-RU" sz="2100" dirty="0">
                <a:latin typeface="Times New Roman" pitchFamily="18" charset="0"/>
                <a:ea typeface="Calibri"/>
                <a:cs typeface="Times New Roman" pitchFamily="18" charset="0"/>
              </a:rPr>
              <a:t>умений и навыков, связанных с овладением простейшими приёмами исследования окружающей среды, самонаблюдением и пропагандой экологических и гигиенических знаний. </a:t>
            </a:r>
            <a:endParaRPr lang="ru-RU" sz="2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latin typeface="Times New Roman" pitchFamily="18" charset="0"/>
                <a:ea typeface="Calibri"/>
                <a:cs typeface="Times New Roman" pitchFamily="18" charset="0"/>
              </a:rPr>
              <a:t>Курс имеет </a:t>
            </a:r>
            <a:r>
              <a:rPr lang="ru-RU" sz="2100" dirty="0" err="1">
                <a:latin typeface="Times New Roman" pitchFamily="18" charset="0"/>
                <a:ea typeface="Calibri"/>
                <a:cs typeface="Times New Roman" pitchFamily="18" charset="0"/>
              </a:rPr>
              <a:t>профориентационную</a:t>
            </a:r>
            <a:r>
              <a:rPr lang="ru-RU" sz="2100" dirty="0">
                <a:latin typeface="Times New Roman" pitchFamily="18" charset="0"/>
                <a:ea typeface="Calibri"/>
                <a:cs typeface="Times New Roman" pitchFamily="18" charset="0"/>
              </a:rPr>
              <a:t> направленность в области медицины и охраны природы.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buClr>
                <a:srgbClr val="F0A22E"/>
              </a:buClr>
              <a:buNone/>
            </a:pPr>
            <a:endParaRPr lang="ru-RU" sz="21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7572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Дополнительные курсы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196752"/>
            <a:ext cx="4191000" cy="511256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8C027C"/>
                </a:solidFill>
              </a:rPr>
              <a:t>Курс  «Школьный редактор»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предназначен </a:t>
            </a: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для углубления знаний по русскому языку и для ознакомления учащихся 9 класса с основами редактирования текста</a:t>
            </a:r>
            <a:r>
              <a:rPr lang="ru-RU" sz="1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8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Редактирование – один из видов работы над текстом, направленный на совершенствование написанного.</a:t>
            </a:r>
            <a:endParaRPr lang="ru-RU" sz="1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   Правильная организация письменной речи – важное речевое умение, формирование которого предполагается программой развития речи. Развить речь, научить владеть словом – значит создать условия для реализации творческих возможностей человека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Цель </a:t>
            </a:r>
            <a:r>
              <a:rPr lang="ru-RU" sz="1800" b="1" dirty="0">
                <a:latin typeface="Times New Roman" pitchFamily="18" charset="0"/>
                <a:ea typeface="Calibri"/>
                <a:cs typeface="Times New Roman" pitchFamily="18" charset="0"/>
              </a:rPr>
              <a:t>курса: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ознакомить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учащихся с основами редактирования, выработать у них навыки редакторского анализа.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343400" cy="511017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840A41"/>
                </a:solidFill>
              </a:rPr>
              <a:t>Курс «Статистика. Теория вероятностей»</a:t>
            </a:r>
          </a:p>
          <a:p>
            <a:pPr algn="ctr">
              <a:buNone/>
            </a:pPr>
            <a:r>
              <a:rPr lang="ru-RU" sz="1800" dirty="0">
                <a:latin typeface="Times New Roman"/>
                <a:ea typeface="Times New Roman"/>
              </a:rPr>
              <a:t>посвящен формированию статистических знаний и знаний по теории вероятности. 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нашу жизнь властно вошли выборы и референдумы, банковские кредиты и страховые полисы, таблицы занятости и диаграммы социологических опросов, и даже сводки погоды в газетах сообщают о том, что “завтра ожидается дождь с вероятностью 40%”, оставляя нас в полной растерянности: брать зонтик или нет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? Такие задачи входят в раздел «Реальная математика»  ОГЭ по математике.</a:t>
            </a:r>
          </a:p>
          <a:p>
            <a:pPr lvl="0" algn="ctr">
              <a:buClr>
                <a:srgbClr val="F0A22E"/>
              </a:buClr>
              <a:buNone/>
            </a:pPr>
            <a:r>
              <a:rPr lang="ru-RU" sz="1800" b="1" dirty="0">
                <a:solidFill>
                  <a:srgbClr val="4E3B30"/>
                </a:solidFill>
                <a:latin typeface="Times New Roman"/>
                <a:ea typeface="Times New Roman"/>
                <a:cs typeface="Times New Roman"/>
              </a:rPr>
              <a:t>Цель </a:t>
            </a:r>
            <a:r>
              <a:rPr lang="ru-RU" sz="1800" dirty="0">
                <a:solidFill>
                  <a:srgbClr val="4E3B30"/>
                </a:solidFill>
                <a:latin typeface="Times New Roman"/>
                <a:ea typeface="Times New Roman"/>
                <a:cs typeface="Times New Roman"/>
              </a:rPr>
              <a:t>данного курса – помочь обучающимся в формировании знаний, развивающих вероятностно-статистический стиль мышления.</a:t>
            </a:r>
          </a:p>
          <a:p>
            <a:pPr algn="ctr">
              <a:buNone/>
            </a:pPr>
            <a:endParaRPr lang="ru-RU" sz="16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8578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Таким образом,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840A41"/>
                </a:solidFill>
              </a:rPr>
              <a:t>система работы позволяет добиться основной цели  современной методики по предметам – формирование предметных компетенций.</a:t>
            </a:r>
          </a:p>
          <a:p>
            <a:pPr algn="ctr">
              <a:buNone/>
            </a:pPr>
            <a:endParaRPr lang="ru-RU" b="1" i="1" dirty="0" smtClean="0">
              <a:solidFill>
                <a:srgbClr val="840A41"/>
              </a:solidFill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Дорогу осилит идущий!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C:\Users\user\Desktop\TO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1562744" cy="2291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285860"/>
            <a:ext cx="71438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Объект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3286124"/>
            <a:ext cx="3017109" cy="3054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ГИА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210080" cy="51101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Итоговая аттестация – первая серьезная проверка эффективности учебной деятельности обучающегося.</a:t>
            </a:r>
          </a:p>
          <a:p>
            <a:pPr>
              <a:buNone/>
            </a:pPr>
            <a:r>
              <a:rPr lang="ru-RU" dirty="0" smtClean="0"/>
              <a:t>Подготовка к ГИА – ответственный процесс. От него будет зависеть результат.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285860"/>
            <a:ext cx="441960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Жизнь показала, что успешность человека определяется не только объёмом знаний, но и умением их применять.</a:t>
            </a:r>
          </a:p>
          <a:p>
            <a:pPr>
              <a:buNone/>
            </a:pPr>
            <a:r>
              <a:rPr lang="ru-RU" dirty="0" smtClean="0"/>
              <a:t>Скорее всего, этим и обусловлен переход от традиционной формы экзамена к экзамену в новой форме.</a:t>
            </a:r>
            <a:endParaRPr lang="ru-RU" dirty="0"/>
          </a:p>
        </p:txBody>
      </p:sp>
      <p:pic>
        <p:nvPicPr>
          <p:cNvPr id="7170" name="Picture 2" descr="C:\Users\user\Desktop\icon150_74_180_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214314"/>
            <a:ext cx="1142984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857256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Взгляд на ОГЭ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214842" cy="5715016"/>
          </a:xfrm>
        </p:spPr>
        <p:txBody>
          <a:bodyPr>
            <a:noAutofit/>
          </a:bodyPr>
          <a:lstStyle/>
          <a:p>
            <a:pPr marL="420624" indent="-384048"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>Пессимиста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Вот снова у меня девятый класс.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Так мало грамотных средь них!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Я вглядываюсь в лица: сдаст, не сдаст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В июне ГИА каждый из двоих.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Потом разборки: как и почему;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Системы нет, готовили не так…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И снова я у совести в плену,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Морали–то читать - любой мастак.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А что учитель? Пашет словно вол.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С урока выйдет – мокрая спина.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И думает, чтоб школу не подвёл,</a:t>
            </a:r>
          </a:p>
          <a:p>
            <a:pPr marL="420624" indent="-384048">
              <a:buNone/>
              <a:defRPr/>
            </a:pPr>
            <a:r>
              <a:rPr lang="ru-RU" sz="1800" b="1" i="1" dirty="0" smtClean="0"/>
              <a:t>Когда наступит страшная ГИА.</a:t>
            </a:r>
            <a:endParaRPr lang="ru-RU" sz="1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214422"/>
            <a:ext cx="4348162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300" b="1" i="1" dirty="0" smtClean="0">
                <a:solidFill>
                  <a:srgbClr val="B30D58"/>
                </a:solidFill>
              </a:rPr>
              <a:t>Оптимиста</a:t>
            </a:r>
          </a:p>
          <a:p>
            <a:pPr marL="420624" indent="-384048">
              <a:buFont typeface="Wingdings 2"/>
              <a:buChar char=""/>
              <a:defRPr/>
            </a:pPr>
            <a:endParaRPr lang="ru-RU" sz="2400" b="1" dirty="0" smtClean="0">
              <a:latin typeface="Arial Black" pitchFamily="34" charset="0"/>
            </a:endParaRPr>
          </a:p>
          <a:p>
            <a:pPr marL="420624" indent="-384048">
              <a:buNone/>
              <a:defRPr/>
            </a:pPr>
            <a:r>
              <a:rPr lang="ru-RU" sz="2400" b="1" i="1" dirty="0" smtClean="0"/>
              <a:t>Ну, что, девятый, справишься с ГИА?</a:t>
            </a:r>
          </a:p>
          <a:p>
            <a:pPr marL="420624" indent="-384048">
              <a:buNone/>
              <a:defRPr/>
            </a:pPr>
            <a:r>
              <a:rPr lang="ru-RU" sz="2400" b="1" i="1" dirty="0" smtClean="0"/>
              <a:t>Ведь всё получится, ты тесты </a:t>
            </a:r>
            <a:r>
              <a:rPr lang="ru-RU" sz="2400" b="1" i="1" dirty="0" err="1" smtClean="0"/>
              <a:t>порешай</a:t>
            </a:r>
            <a:r>
              <a:rPr lang="ru-RU" sz="2400" b="1" i="1" dirty="0" smtClean="0"/>
              <a:t>,</a:t>
            </a:r>
          </a:p>
          <a:p>
            <a:pPr marL="420624" indent="-384048">
              <a:buNone/>
              <a:defRPr/>
            </a:pPr>
            <a:r>
              <a:rPr lang="ru-RU" sz="2400" b="1" i="1" dirty="0" smtClean="0"/>
              <a:t>Засядь за книги, не играй в ПК.</a:t>
            </a:r>
          </a:p>
          <a:p>
            <a:pPr marL="420624" indent="-384048">
              <a:buNone/>
              <a:defRPr/>
            </a:pPr>
            <a:r>
              <a:rPr lang="ru-RU" sz="2400" b="1" i="1" dirty="0" smtClean="0"/>
              <a:t>Промчится лето быстро, так и знай.</a:t>
            </a:r>
          </a:p>
          <a:p>
            <a:pPr marL="420624" indent="-384048">
              <a:buNone/>
              <a:defRPr/>
            </a:pPr>
            <a:r>
              <a:rPr lang="ru-RU" sz="2400" b="1" i="1" dirty="0" smtClean="0"/>
              <a:t>А что учитель? Он всегда с тобой:</a:t>
            </a:r>
          </a:p>
          <a:p>
            <a:pPr marL="420624" indent="-384048">
              <a:buNone/>
              <a:defRPr/>
            </a:pPr>
            <a:r>
              <a:rPr lang="ru-RU" sz="2400" b="1" i="1" dirty="0" smtClean="0"/>
              <a:t>Поможет подготовиться, поверь.</a:t>
            </a:r>
          </a:p>
          <a:p>
            <a:pPr marL="420624" indent="-384048">
              <a:buNone/>
              <a:defRPr/>
            </a:pPr>
            <a:r>
              <a:rPr lang="ru-RU" sz="2400" b="1" i="1" dirty="0" smtClean="0"/>
              <a:t>А «</a:t>
            </a:r>
            <a:r>
              <a:rPr lang="ru-RU" sz="2400" b="1" i="1" dirty="0" err="1" smtClean="0"/>
              <a:t>результатец</a:t>
            </a:r>
            <a:r>
              <a:rPr lang="ru-RU" sz="2400" b="1" i="1" dirty="0" smtClean="0"/>
              <a:t>» будет неплохой,</a:t>
            </a:r>
          </a:p>
          <a:p>
            <a:pPr marL="420624" indent="-384048">
              <a:buNone/>
              <a:defRPr/>
            </a:pPr>
            <a:r>
              <a:rPr lang="ru-RU" sz="2400" b="1" i="1" dirty="0" smtClean="0"/>
              <a:t>Откроет пред тобой 10-й дверь.</a:t>
            </a:r>
          </a:p>
          <a:p>
            <a:pPr>
              <a:buNone/>
            </a:pPr>
            <a:endParaRPr lang="ru-RU" sz="2400" b="1" i="1" dirty="0">
              <a:solidFill>
                <a:srgbClr val="B30D58"/>
              </a:solidFill>
            </a:endParaRPr>
          </a:p>
        </p:txBody>
      </p:sp>
      <p:pic>
        <p:nvPicPr>
          <p:cNvPr id="6146" name="Picture 2" descr="C:\Users\user\Desktop\icon150_74_180_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85728"/>
            <a:ext cx="13716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858280" cy="128588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настоящее время педагогическое сообщество накопило немалый опыт подготовки и проведения ОГЭ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28575">
            <a:solidFill>
              <a:srgbClr val="B30D58"/>
            </a:solidFill>
            <a:prstDash val="solid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Для успешной сдачи экзамена необходимо понять специфику работы.</a:t>
            </a:r>
          </a:p>
          <a:p>
            <a:pPr>
              <a:buNone/>
            </a:pPr>
            <a:r>
              <a:rPr lang="ru-RU" dirty="0" smtClean="0"/>
              <a:t>Анализ работ показывает, что объектом контроля являются не отдельные ЗУН, а их комплексы, составляющие ту или иную компетенцию.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Многие задания по ряду предметов проверяют, в первую очередь, коммуникативную компетенцию.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>
            <a:spLocks noGrp="1"/>
          </p:cNvSpPr>
          <p:nvPr>
            <p:ph type="title"/>
          </p:nvPr>
        </p:nvSpPr>
        <p:spPr>
          <a:xfrm>
            <a:off x="357158" y="457200"/>
            <a:ext cx="8634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обеспечить качественную подготовку выпускников по предмету на основе формирования различного вида компетенций.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15132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Задачи:</a:t>
            </a:r>
          </a:p>
          <a:p>
            <a:pPr lvl="0" algn="just" hangingPunct="0"/>
            <a:r>
              <a:rPr lang="ru-RU" sz="2000" b="1" dirty="0" smtClean="0">
                <a:solidFill>
                  <a:srgbClr val="7B030E"/>
                </a:solidFill>
              </a:rPr>
              <a:t>вести постоянную психологическую работу с учащимися, поскольку даже отлично подготовленный в плане ЗУН ученик может показать недостаточно высокий результат, например, по причине тревожности, связанной с самой процедурой ОГЭ</a:t>
            </a:r>
          </a:p>
          <a:p>
            <a:pPr lvl="0" algn="just" hangingPunct="0"/>
            <a:r>
              <a:rPr lang="ru-RU" sz="2000" b="1" dirty="0" smtClean="0">
                <a:solidFill>
                  <a:srgbClr val="7B030E"/>
                </a:solidFill>
              </a:rPr>
              <a:t>правильно оценивать в течение всего учебного периода  деятельность обучающихся в соответствии с их индивидуальными особенностями и возможностями</a:t>
            </a:r>
          </a:p>
          <a:p>
            <a:pPr lvl="0" hangingPunct="0"/>
            <a:r>
              <a:rPr lang="ru-RU" sz="2000" b="1" dirty="0" smtClean="0">
                <a:solidFill>
                  <a:srgbClr val="7B030E"/>
                </a:solidFill>
              </a:rPr>
              <a:t>организовать системную продуманную работу с 5 по 9 класс в основной школе обучения предмету </a:t>
            </a:r>
          </a:p>
          <a:p>
            <a:r>
              <a:rPr lang="ru-RU" sz="2000" b="1" dirty="0" smtClean="0">
                <a:solidFill>
                  <a:srgbClr val="7B030E"/>
                </a:solidFill>
              </a:rPr>
              <a:t>работать в тесном контакте с родителями</a:t>
            </a:r>
            <a:endParaRPr lang="ru-RU" sz="2000" b="1" dirty="0">
              <a:solidFill>
                <a:srgbClr val="7B030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5394265"/>
            <a:ext cx="1371719" cy="137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Направления работы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lvl="0" hangingPunct="0"/>
            <a:r>
              <a:rPr lang="ru-RU" dirty="0" smtClean="0">
                <a:solidFill>
                  <a:srgbClr val="7B030E"/>
                </a:solidFill>
              </a:rPr>
              <a:t>развитие мотивации и </a:t>
            </a:r>
            <a:r>
              <a:rPr lang="ru-RU" dirty="0" err="1" smtClean="0">
                <a:solidFill>
                  <a:srgbClr val="7B030E"/>
                </a:solidFill>
              </a:rPr>
              <a:t>целеполагания</a:t>
            </a:r>
            <a:endParaRPr lang="ru-RU" dirty="0" smtClean="0">
              <a:solidFill>
                <a:srgbClr val="7B030E"/>
              </a:solidFill>
            </a:endParaRPr>
          </a:p>
          <a:p>
            <a:pPr lvl="0" hangingPunct="0"/>
            <a:r>
              <a:rPr lang="ru-RU" dirty="0" smtClean="0">
                <a:solidFill>
                  <a:srgbClr val="7B030E"/>
                </a:solidFill>
              </a:rPr>
              <a:t>формирование умения решать задания разного уровня</a:t>
            </a:r>
          </a:p>
          <a:p>
            <a:pPr lvl="0" hangingPunct="0"/>
            <a:r>
              <a:rPr lang="ru-RU" dirty="0" smtClean="0">
                <a:solidFill>
                  <a:srgbClr val="7B030E"/>
                </a:solidFill>
              </a:rPr>
              <a:t>развитие самоконтроля</a:t>
            </a:r>
          </a:p>
          <a:p>
            <a:r>
              <a:rPr lang="ru-RU" dirty="0" smtClean="0">
                <a:solidFill>
                  <a:srgbClr val="7B030E"/>
                </a:solidFill>
              </a:rPr>
              <a:t>формирование уверенности и положительной самооценки</a:t>
            </a:r>
            <a:endParaRPr lang="ru-RU" dirty="0">
              <a:solidFill>
                <a:srgbClr val="7B03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857488" y="2714620"/>
            <a:ext cx="2928958" cy="1500198"/>
          </a:xfrm>
          <a:prstGeom prst="flowChartPunchedTape">
            <a:avLst/>
          </a:prstGeom>
          <a:solidFill>
            <a:srgbClr val="E87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Система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работы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20" y="1857364"/>
            <a:ext cx="2643206" cy="857256"/>
          </a:xfrm>
          <a:prstGeom prst="ellipse">
            <a:avLst/>
          </a:prstGeom>
          <a:solidFill>
            <a:srgbClr val="E9E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Настрой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71670" y="642918"/>
            <a:ext cx="4786346" cy="114300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Информационный этап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1571612"/>
            <a:ext cx="3143240" cy="10001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Обеспечение </a:t>
            </a:r>
            <a:r>
              <a:rPr lang="ru-RU" sz="2400" b="1" dirty="0" err="1" smtClean="0">
                <a:solidFill>
                  <a:srgbClr val="C00000"/>
                </a:solidFill>
              </a:rPr>
              <a:t>КИМами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00760" y="3071810"/>
            <a:ext cx="3143240" cy="9286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Обучающий этап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43702" y="4572008"/>
            <a:ext cx="2143140" cy="92869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Работа с текстом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4929198"/>
            <a:ext cx="3071802" cy="10001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Диагностика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0" y="3214686"/>
            <a:ext cx="2714612" cy="1143008"/>
          </a:xfrm>
          <a:prstGeom prst="ellipse">
            <a:avLst/>
          </a:prstGeom>
          <a:solidFill>
            <a:srgbClr val="B8C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Создание банка тестов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86050" y="5643578"/>
            <a:ext cx="4357718" cy="92869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Дополнительные курсы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286248" y="4429132"/>
            <a:ext cx="192882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ИКТ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V="1">
            <a:off x="3964777" y="2035959"/>
            <a:ext cx="78581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572132" y="2357430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2714612" y="2571744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2143108" y="3071810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857884" y="2857496"/>
            <a:ext cx="92869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357422" y="4286256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3036083" y="4964917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4" idx="0"/>
          </p:cNvCxnSpPr>
          <p:nvPr/>
        </p:nvCxnSpPr>
        <p:spPr>
          <a:xfrm rot="16200000" flipH="1">
            <a:off x="4804173" y="3982644"/>
            <a:ext cx="500066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86446" y="3929066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Психологический настрой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B30D58"/>
                </a:solidFill>
              </a:rPr>
              <a:t>ОГЭ</a:t>
            </a:r>
            <a:r>
              <a:rPr lang="ru-RU" sz="2400" dirty="0" smtClean="0"/>
              <a:t> является не только проверкой знаний, но и своеобразным испытанием социальной и психологической готовности школьников к постоянно меняющимся условиям современной жизни. В этой связи психологическая устойчивость девятиклассников является одной из основных характеристик, способствующих успешной аттестации в форме ОГЭ. 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B30D58"/>
                </a:solidFill>
              </a:rPr>
              <a:t>Причины волнения выпускников</a:t>
            </a:r>
            <a:r>
              <a:rPr lang="ru-RU" sz="2400" dirty="0" smtClean="0"/>
              <a:t>: сомнение в полноте и прочности знаний, собственных способностях, неумение концентрировать и распределять внимание, быстрая утомляемость, тревожность.</a:t>
            </a: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190440"/>
            <a:ext cx="1371719" cy="137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 вести себя во время экзамена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018110"/>
          </a:xfrm>
        </p:spPr>
        <p:txBody>
          <a:bodyPr/>
          <a:lstStyle/>
          <a:p>
            <a:r>
              <a:rPr lang="ru-RU" dirty="0" smtClean="0"/>
              <a:t>Будь внимателен!</a:t>
            </a:r>
          </a:p>
          <a:p>
            <a:r>
              <a:rPr lang="ru-RU" dirty="0" smtClean="0"/>
              <a:t>Соблюдай правила поведения на экзамене!</a:t>
            </a:r>
          </a:p>
          <a:p>
            <a:r>
              <a:rPr lang="ru-RU" dirty="0" smtClean="0"/>
              <a:t>Сосредоточься! Не бойся! Начни с лёгкого!</a:t>
            </a:r>
          </a:p>
          <a:p>
            <a:r>
              <a:rPr lang="ru-RU" dirty="0" smtClean="0"/>
              <a:t>Пропускай! Читай задание до конца!</a:t>
            </a:r>
          </a:p>
          <a:p>
            <a:r>
              <a:rPr lang="ru-RU" dirty="0" smtClean="0"/>
              <a:t>Думай только о</a:t>
            </a:r>
          </a:p>
          <a:p>
            <a:pPr>
              <a:buNone/>
            </a:pPr>
            <a:r>
              <a:rPr lang="ru-RU" dirty="0" smtClean="0"/>
              <a:t> текущем задании!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Проверяй!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43186"/>
            <a:ext cx="4464478" cy="297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412</TotalTime>
  <Words>1019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 Black</vt:lpstr>
      <vt:lpstr>Calibri</vt:lpstr>
      <vt:lpstr>Franklin Gothic Book</vt:lpstr>
      <vt:lpstr>Franklin Gothic Medium</vt:lpstr>
      <vt:lpstr>Symbol</vt:lpstr>
      <vt:lpstr>Times New Roman</vt:lpstr>
      <vt:lpstr>Wingdings 2</vt:lpstr>
      <vt:lpstr>Трек</vt:lpstr>
      <vt:lpstr>Система подготовки к ОГЭ  в 9 классе   Чепанова М.С. </vt:lpstr>
      <vt:lpstr>ГИА</vt:lpstr>
      <vt:lpstr>Взгляд на ОГЭ</vt:lpstr>
      <vt:lpstr>В настоящее время педагогическое сообщество накопило немалый опыт подготовки и проведения ОГЭ</vt:lpstr>
      <vt:lpstr>Цель: обеспечить качественную подготовку выпускников по предмету на основе формирования различного вида компетенций.</vt:lpstr>
      <vt:lpstr>Направления работы</vt:lpstr>
      <vt:lpstr>Презентация PowerPoint</vt:lpstr>
      <vt:lpstr>Психологический настрой</vt:lpstr>
      <vt:lpstr>Как вести себя во время экзамена</vt:lpstr>
      <vt:lpstr>Рекомендации для учителя</vt:lpstr>
      <vt:lpstr>Организация информационной работы- важное условие психологической устойчивости</vt:lpstr>
      <vt:lpstr>Организация информационной работы</vt:lpstr>
      <vt:lpstr>Дополнительные курсы</vt:lpstr>
      <vt:lpstr>Дополнительные курсы</vt:lpstr>
      <vt:lpstr>Таким образом,</vt:lpstr>
      <vt:lpstr>Презентация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Пользователь Windows</cp:lastModifiedBy>
  <cp:revision>43</cp:revision>
  <dcterms:created xsi:type="dcterms:W3CDTF">2016-01-17T11:07:29Z</dcterms:created>
  <dcterms:modified xsi:type="dcterms:W3CDTF">2021-11-16T15:20:47Z</dcterms:modified>
</cp:coreProperties>
</file>