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sldIdLst>
    <p:sldId id="256" r:id="rId2"/>
    <p:sldId id="258" r:id="rId3"/>
    <p:sldId id="264" r:id="rId4"/>
    <p:sldId id="257" r:id="rId5"/>
    <p:sldId id="262" r:id="rId6"/>
    <p:sldId id="261" r:id="rId7"/>
    <p:sldId id="265" r:id="rId8"/>
    <p:sldId id="260" r:id="rId9"/>
    <p:sldId id="266" r:id="rId10"/>
    <p:sldId id="267" r:id="rId11"/>
    <p:sldId id="272" r:id="rId12"/>
    <p:sldId id="268" r:id="rId13"/>
    <p:sldId id="270" r:id="rId14"/>
    <p:sldId id="269" r:id="rId15"/>
    <p:sldId id="276" r:id="rId16"/>
    <p:sldId id="273" r:id="rId17"/>
    <p:sldId id="277" r:id="rId18"/>
    <p:sldId id="275" r:id="rId19"/>
    <p:sldId id="274" r:id="rId20"/>
    <p:sldId id="278" r:id="rId21"/>
    <p:sldId id="271" r:id="rId22"/>
    <p:sldId id="279" r:id="rId23"/>
    <p:sldId id="263" r:id="rId24"/>
    <p:sldId id="280" r:id="rId25"/>
    <p:sldId id="25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E02D-2C71-4A51-95B4-5250E22250C7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AC6D-E80D-4330-A79D-E7F644EFE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77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E02D-2C71-4A51-95B4-5250E22250C7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AC6D-E80D-4330-A79D-E7F644EFE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19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E02D-2C71-4A51-95B4-5250E22250C7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AC6D-E80D-4330-A79D-E7F644EFE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57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E02D-2C71-4A51-95B4-5250E22250C7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AC6D-E80D-4330-A79D-E7F644EFE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35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E02D-2C71-4A51-95B4-5250E22250C7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AC6D-E80D-4330-A79D-E7F644EFE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60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E02D-2C71-4A51-95B4-5250E22250C7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AC6D-E80D-4330-A79D-E7F644EFE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32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E02D-2C71-4A51-95B4-5250E22250C7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AC6D-E80D-4330-A79D-E7F644EFE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7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E02D-2C71-4A51-95B4-5250E22250C7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AC6D-E80D-4330-A79D-E7F644EFE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92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E02D-2C71-4A51-95B4-5250E22250C7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AC6D-E80D-4330-A79D-E7F644EFE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6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E02D-2C71-4A51-95B4-5250E22250C7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AC6D-E80D-4330-A79D-E7F644EFE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94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E02D-2C71-4A51-95B4-5250E22250C7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AC6D-E80D-4330-A79D-E7F644EFE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5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6DDDE-3C24-42F7-AD86-2E9235749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39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img0.liveinternet.ru/images/attach/c/10/127/632/127632982_4696211_racunarbolji.jpg" TargetMode="External"/><Relationship Id="rId7" Type="http://schemas.openxmlformats.org/officeDocument/2006/relationships/hyperlink" Target="http://cdn.itar-tass.com/tass/m2/uploads/i/930123.jpg" TargetMode="External"/><Relationship Id="rId2" Type="http://schemas.openxmlformats.org/officeDocument/2006/relationships/hyperlink" Target="https://85.img.avito.st/640x480/2130345685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usana.ru/files/2837/573/16.jpg" TargetMode="External"/><Relationship Id="rId5" Type="http://schemas.openxmlformats.org/officeDocument/2006/relationships/hyperlink" Target="http://900igr.net/datas/geografija/Tekhnologii-v-geografii/0008-008-Ispolzovanie-IKT-vlijaet-na-effektivnost-protsessa-obuchenija.jpg" TargetMode="External"/><Relationship Id="rId4" Type="http://schemas.openxmlformats.org/officeDocument/2006/relationships/hyperlink" Target="https://im3-tub-ru.yandex.net/i?id=1ab305d754799034d40f153c620eda89&amp;n=33&amp;h=215&amp;w=336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0126" y="188640"/>
            <a:ext cx="7772400" cy="2387600"/>
          </a:xfrm>
        </p:spPr>
        <p:txBody>
          <a:bodyPr>
            <a:normAutofit fontScale="90000"/>
          </a:bodyPr>
          <a:lstStyle/>
          <a:p>
            <a:pPr indent="269875"/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</a:br>
            <a: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Использование ИКТ </a:t>
            </a:r>
            <a:b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</a:br>
            <a: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на уроках русского языка и литературы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924944"/>
            <a:ext cx="3560869" cy="277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40436" y="3950904"/>
            <a:ext cx="428354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Титов </a:t>
            </a: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Олег Валериевич,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русского языка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литературы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«Фёдоровская ОШ»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11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476672"/>
            <a:ext cx="74888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Учителю </a:t>
            </a: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необходимо </a:t>
            </a:r>
          </a:p>
          <a:p>
            <a:pPr algn="ctr"/>
            <a:endParaRPr lang="ru-RU" sz="36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сформировать 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орфографические и пунктуационные умения и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навыки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обогатить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словарный запас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обучающихся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научить их владеть нормами литературного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языка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дать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детям знание лингвистических и литературоведческих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терминов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7453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6804" y="980728"/>
            <a:ext cx="7772400" cy="2387600"/>
          </a:xfrm>
        </p:spPr>
        <p:txBody>
          <a:bodyPr>
            <a:normAutofit fontScale="90000"/>
          </a:bodyPr>
          <a:lstStyle/>
          <a:p>
            <a:pPr indent="269875"/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</a:br>
            <a: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Использование ИКТ </a:t>
            </a:r>
            <a:b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</a:br>
            <a: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на уроках русского языка и литературы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35" y="3905403"/>
            <a:ext cx="3560869" cy="2674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3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24744"/>
            <a:ext cx="7344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630555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совершенствование организации преподавания, повышение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индивидуализации обучения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630555" algn="l"/>
              </a:tabLst>
            </a:pP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630555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ликвидация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пробелов, возникших из-за пропуска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уроков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630555" algn="l"/>
              </a:tabLst>
            </a:pP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630555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повышение продуктивности самоподготовки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обучающихся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после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уроков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630555" algn="l"/>
              </a:tabLst>
            </a:pP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630555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ускорение тиражирования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доступ ко всему тому, что накоплено в педагогической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практике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630555" algn="l"/>
              </a:tabLst>
            </a:pP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возможность собрать данные по индивидуальной и коллективной динамике процесса обучения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9406" y="303039"/>
            <a:ext cx="6149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ИКТ В РЕШЕНИИ ПРОБЛЕМ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37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6804" y="980728"/>
            <a:ext cx="7772400" cy="2387600"/>
          </a:xfrm>
        </p:spPr>
        <p:txBody>
          <a:bodyPr>
            <a:normAutofit fontScale="90000"/>
          </a:bodyPr>
          <a:lstStyle/>
          <a:p>
            <a:pPr indent="269875"/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</a:br>
            <a: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Использование ИКТ </a:t>
            </a:r>
            <a:b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</a:br>
            <a: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на уроках русского языка и литературы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789040"/>
            <a:ext cx="3994490" cy="2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8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9064" y="404664"/>
            <a:ext cx="72008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Положительные моменты при использовании ИКТ</a:t>
            </a:r>
          </a:p>
          <a:p>
            <a:pPr indent="450215" algn="ctr">
              <a:spcAft>
                <a:spcPts val="0"/>
              </a:spcAft>
            </a:pPr>
            <a:endParaRPr lang="ru-RU" sz="28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indent="450215"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marL="342900" lvl="0" indent="-342900" algn="ctr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630555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повышение уровня использования наглядности на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уроке</a:t>
            </a:r>
          </a:p>
          <a:p>
            <a:pPr marL="342900" lvl="0" indent="-342900" algn="ctr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630555" algn="l"/>
              </a:tabLst>
            </a:pP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342900" lvl="0" indent="-342900" algn="ctr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630555" algn="l"/>
              </a:tabLst>
            </a:pP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 algn="ctr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630555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повышение производительности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урока</a:t>
            </a:r>
          </a:p>
          <a:p>
            <a:pPr marL="342900" lvl="0" indent="-342900" algn="ctr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630555" algn="l"/>
              </a:tabLst>
            </a:pP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342900" lvl="0" indent="-342900" algn="ctr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630555" algn="l"/>
              </a:tabLst>
            </a:pP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 algn="ctr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630555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актуализация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познавательных интересов 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"/>
              <a:tabLst>
                <a:tab pos="457200" algn="l"/>
                <a:tab pos="630555" algn="l"/>
              </a:tabLst>
            </a:pPr>
            <a:endParaRPr lang="ru-RU" sz="24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047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6804" y="980728"/>
            <a:ext cx="7772400" cy="2387600"/>
          </a:xfrm>
        </p:spPr>
        <p:txBody>
          <a:bodyPr>
            <a:normAutofit fontScale="90000"/>
          </a:bodyPr>
          <a:lstStyle/>
          <a:p>
            <a:pPr indent="269875"/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</a:br>
            <a: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Использование ИКТ </a:t>
            </a:r>
            <a:b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</a:br>
            <a: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на уроках русского языка и литературы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501008"/>
            <a:ext cx="3994490" cy="2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73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1318" y="332656"/>
            <a:ext cx="741682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Обучающиеся </a:t>
            </a:r>
            <a:endParaRPr lang="ru-RU" sz="32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indent="450215" algn="ctr">
              <a:spcAft>
                <a:spcPts val="0"/>
              </a:spcAft>
            </a:pPr>
            <a:endParaRPr lang="ru-RU" sz="32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342900" indent="-342900" algn="ctr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редактируют тексты</a:t>
            </a:r>
          </a:p>
          <a:p>
            <a:pPr marL="342900" indent="-342900" algn="ctr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342900" indent="-342900" algn="ctr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 набирают тексты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своих творческих работ,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стихов</a:t>
            </a:r>
          </a:p>
          <a:p>
            <a:pPr marL="342900" indent="-342900" algn="ctr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342900" indent="-342900" algn="ctr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составляют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сборники</a:t>
            </a:r>
          </a:p>
          <a:p>
            <a:pPr marL="342900" indent="-342900" algn="ctr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342900" indent="-342900" algn="ctr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делают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компьютерные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рисунки, схемы</a:t>
            </a:r>
          </a:p>
          <a:p>
            <a:pPr marL="342900" indent="-342900" algn="ctr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342900" indent="-342900" algn="ctr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оформляют 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доклады,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рефераты</a:t>
            </a:r>
          </a:p>
          <a:p>
            <a:pPr marL="342900" indent="-342900" algn="ctr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342900" indent="-342900" algn="ctr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в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ыполняют тесты </a:t>
            </a:r>
          </a:p>
          <a:p>
            <a:pPr marL="342900" indent="-342900" algn="ctr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342900" indent="-342900" algn="ctr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создают  пособия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по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литературе, дидактический материал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566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476672"/>
            <a:ext cx="7772400" cy="2387600"/>
          </a:xfrm>
        </p:spPr>
        <p:txBody>
          <a:bodyPr>
            <a:normAutofit fontScale="90000"/>
          </a:bodyPr>
          <a:lstStyle/>
          <a:p>
            <a:pPr indent="269875"/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</a:br>
            <a: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Использование ИКТ </a:t>
            </a:r>
            <a:b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</a:br>
            <a: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на уроках русского языка и литературы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284984"/>
            <a:ext cx="3705108" cy="33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31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7490762" y="2665357"/>
            <a:ext cx="1368152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9672" y="260648"/>
            <a:ext cx="705678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Формы урока  с применением ИКТ</a:t>
            </a:r>
          </a:p>
          <a:p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endParaRPr lang="ru-RU" sz="2800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endParaRPr lang="ru-RU" sz="2800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endParaRPr lang="ru-RU" sz="2800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  </a:t>
            </a:r>
            <a:endParaRPr lang="ru-RU" dirty="0"/>
          </a:p>
        </p:txBody>
      </p:sp>
      <p:sp>
        <p:nvSpPr>
          <p:cNvPr id="3" name="Стрелка вправо 2"/>
          <p:cNvSpPr/>
          <p:nvPr/>
        </p:nvSpPr>
        <p:spPr>
          <a:xfrm rot="8496113">
            <a:off x="1986481" y="1813490"/>
            <a:ext cx="2520955" cy="3054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 rot="7032514">
            <a:off x="1196361" y="3107476"/>
            <a:ext cx="4656825" cy="2387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5140841">
            <a:off x="3318623" y="2943164"/>
            <a:ext cx="3797629" cy="240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3805757">
            <a:off x="4627415" y="2554773"/>
            <a:ext cx="3270392" cy="2483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2766621">
            <a:off x="5656971" y="1813984"/>
            <a:ext cx="2344824" cy="2724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22857" y="2735812"/>
            <a:ext cx="2585687" cy="16878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урок – 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lvl="0" algn="ctr"/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виртуальная</a:t>
            </a:r>
            <a:endParaRPr lang="ru-RU" sz="2400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lvl="0" algn="ctr"/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 экскурсия</a:t>
            </a:r>
          </a:p>
        </p:txBody>
      </p:sp>
      <p:sp>
        <p:nvSpPr>
          <p:cNvPr id="10" name="Овал 9"/>
          <p:cNvSpPr/>
          <p:nvPr/>
        </p:nvSpPr>
        <p:spPr>
          <a:xfrm>
            <a:off x="899592" y="5445224"/>
            <a:ext cx="2520280" cy="116853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урок - практикум</a:t>
            </a:r>
          </a:p>
        </p:txBody>
      </p:sp>
      <p:sp>
        <p:nvSpPr>
          <p:cNvPr id="11" name="Овал 10"/>
          <p:cNvSpPr/>
          <p:nvPr/>
        </p:nvSpPr>
        <p:spPr>
          <a:xfrm>
            <a:off x="3674186" y="5069890"/>
            <a:ext cx="3491880" cy="16878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мультимедийная 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lvl="0" algn="ctr"/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ш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кольная</a:t>
            </a:r>
          </a:p>
          <a:p>
            <a:pPr lvl="0" algn="ctr"/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лекция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36394" y="2700695"/>
            <a:ext cx="1276888" cy="93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урок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– </a:t>
            </a:r>
          </a:p>
          <a:p>
            <a:pPr lvl="0" algn="ctr"/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семинар</a:t>
            </a:r>
            <a:endParaRPr lang="ru-RU" sz="2400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622851" y="4140472"/>
            <a:ext cx="2478728" cy="116853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/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урок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– </a:t>
            </a:r>
          </a:p>
          <a:p>
            <a:pPr lvl="0" algn="ctr"/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наблюдение</a:t>
            </a:r>
            <a:endParaRPr lang="ru-RU" sz="2400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599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659285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lvl="0"/>
            <a:endParaRPr lang="ru-RU" sz="2800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2620" y="1659285"/>
            <a:ext cx="70567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Wingdings"/>
              <a:buChar char=""/>
              <a:tabLst>
                <a:tab pos="457200" algn="l"/>
                <a:tab pos="630555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во вступительном слове учителя или </a:t>
            </a:r>
            <a:r>
              <a:rPr lang="ru-RU" sz="2400" dirty="0" smtClean="0">
                <a:latin typeface="Times New Roman"/>
                <a:ea typeface="Times New Roman"/>
              </a:rPr>
              <a:t>обучающихся</a:t>
            </a:r>
          </a:p>
          <a:p>
            <a:pPr marL="342900" lvl="0" indent="-342900">
              <a:spcAft>
                <a:spcPts val="0"/>
              </a:spcAft>
              <a:buFont typeface="Wingdings"/>
              <a:buChar char=""/>
              <a:tabLst>
                <a:tab pos="457200" algn="l"/>
                <a:tab pos="630555" algn="l"/>
              </a:tabLst>
            </a:pP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"/>
              <a:tabLst>
                <a:tab pos="457200" algn="l"/>
                <a:tab pos="630555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на этапе предъявления учебной </a:t>
            </a:r>
            <a:r>
              <a:rPr lang="ru-RU" sz="2400" dirty="0" smtClean="0">
                <a:latin typeface="Times New Roman"/>
                <a:ea typeface="Times New Roman"/>
              </a:rPr>
              <a:t>информации</a:t>
            </a:r>
          </a:p>
          <a:p>
            <a:pPr marL="342900" lvl="0" indent="-342900">
              <a:spcAft>
                <a:spcPts val="0"/>
              </a:spcAft>
              <a:buFont typeface="Wingdings"/>
              <a:buChar char=""/>
              <a:tabLst>
                <a:tab pos="457200" algn="l"/>
                <a:tab pos="630555" algn="l"/>
              </a:tabLst>
            </a:pP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"/>
              <a:tabLst>
                <a:tab pos="457200" algn="l"/>
                <a:tab pos="630555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на этапе усвоения учебного материала в процессе интерактивного взаимодействия с </a:t>
            </a:r>
            <a:r>
              <a:rPr lang="ru-RU" sz="2400" dirty="0" smtClean="0">
                <a:latin typeface="Times New Roman"/>
                <a:ea typeface="Times New Roman"/>
              </a:rPr>
              <a:t>компьютером</a:t>
            </a:r>
          </a:p>
          <a:p>
            <a:pPr marL="342900" lvl="0" indent="-342900">
              <a:spcAft>
                <a:spcPts val="0"/>
              </a:spcAft>
              <a:buFont typeface="Wingdings"/>
              <a:buChar char=""/>
              <a:tabLst>
                <a:tab pos="457200" algn="l"/>
                <a:tab pos="630555" algn="l"/>
              </a:tabLst>
            </a:pP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"/>
              <a:tabLst>
                <a:tab pos="457200" algn="l"/>
                <a:tab pos="630555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на этапе повторения и закрепления усвоенных знаний (навыков, умений</a:t>
            </a:r>
            <a:r>
              <a:rPr lang="ru-RU" sz="2400" dirty="0" smtClean="0">
                <a:latin typeface="Times New Roman"/>
                <a:ea typeface="Times New Roman"/>
              </a:rPr>
              <a:t>)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"/>
              <a:tabLst>
                <a:tab pos="457200" algn="l"/>
                <a:tab pos="630555" algn="l"/>
              </a:tabLst>
            </a:pPr>
            <a:endParaRPr lang="ru-RU" sz="20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tabLst>
                <a:tab pos="457200" algn="l"/>
                <a:tab pos="630555" algn="l"/>
              </a:tabLs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92161" y="692696"/>
            <a:ext cx="3765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 используются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09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6310" y="764704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памяти школьника остаётся 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услышанного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1/3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увиденного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услышанного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увиденного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материала, если обучающийся активно участвует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33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124744"/>
            <a:ext cx="7344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/>
              <a:buChar char=""/>
              <a:tabLst>
                <a:tab pos="457200" algn="l"/>
                <a:tab pos="630555" algn="l"/>
              </a:tabLst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на этапе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промежуточного, итогового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контроля и самоконтроля достигнутых результатов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обучения</a:t>
            </a:r>
          </a:p>
          <a:p>
            <a:pPr marL="342900" lvl="0" indent="-342900">
              <a:buFont typeface="Wingdings"/>
              <a:buChar char=""/>
              <a:tabLst>
                <a:tab pos="457200" algn="l"/>
                <a:tab pos="630555" algn="l"/>
              </a:tabLst>
            </a:pP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buFont typeface="Wingdings"/>
              <a:buChar char=""/>
              <a:tabLst>
                <a:tab pos="457200" algn="l"/>
                <a:tab pos="630555" algn="l"/>
              </a:tabLst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на этапе коррекции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самого процесса обучения и его результатов путем совершенствования дозировки учебного материала, его классификации, систематизации и др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marL="342900" lvl="0" indent="-342900">
              <a:buFont typeface="Wingdings"/>
              <a:buChar char=""/>
              <a:tabLst>
                <a:tab pos="457200" algn="l"/>
                <a:tab pos="630555" algn="l"/>
              </a:tabLst>
            </a:pP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buFont typeface="Wingdings"/>
              <a:buChar char=""/>
              <a:tabLst>
                <a:tab pos="457200" algn="l"/>
                <a:tab pos="630555" algn="l"/>
              </a:tabLst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во внеурочное время при подготовке домашних заданий, выступлений на уроках и научно-практических конференциях, при подготовке к внеклассным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мероприятиям</a:t>
            </a:r>
          </a:p>
          <a:p>
            <a:pPr marL="342900" lvl="0" indent="-342900">
              <a:buFont typeface="Wingdings"/>
              <a:buChar char=""/>
              <a:tabLst>
                <a:tab pos="457200" algn="l"/>
                <a:tab pos="630555" algn="l"/>
              </a:tabLst>
            </a:pP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buFont typeface="Wingdings"/>
              <a:buChar char=""/>
              <a:tabLst>
                <a:tab pos="457200" algn="l"/>
                <a:tab pos="630555" algn="l"/>
              </a:tabLst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при подготовке к ОГЭ и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ЕГЭ</a:t>
            </a: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404664"/>
            <a:ext cx="37658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ИКТ используются</a:t>
            </a:r>
          </a:p>
        </p:txBody>
      </p:sp>
    </p:spTree>
    <p:extLst>
      <p:ext uri="{BB962C8B-B14F-4D97-AF65-F5344CB8AC3E}">
        <p14:creationId xmlns:p14="http://schemas.microsoft.com/office/powerpoint/2010/main" val="153643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404664"/>
            <a:ext cx="7772400" cy="2387600"/>
          </a:xfrm>
        </p:spPr>
        <p:txBody>
          <a:bodyPr>
            <a:normAutofit fontScale="90000"/>
          </a:bodyPr>
          <a:lstStyle/>
          <a:p>
            <a:pPr indent="269875"/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</a:br>
            <a: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Использование ИКТ </a:t>
            </a:r>
            <a:b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</a:br>
            <a: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на уроках русского языка и литературы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212976"/>
            <a:ext cx="3816000" cy="348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23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2816" y="46333"/>
            <a:ext cx="698477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Применение 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ИКТ 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позволяет</a:t>
            </a:r>
          </a:p>
          <a:p>
            <a:pPr indent="450215" algn="ctr">
              <a:spcAft>
                <a:spcPts val="0"/>
              </a:spcAft>
            </a:pPr>
            <a:endParaRPr lang="ru-RU" sz="3200" b="1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SzPts val="1400"/>
              <a:buFont typeface="Wingdings"/>
              <a:buChar char=""/>
              <a:tabLst>
                <a:tab pos="3429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наполнить уроки новым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содержанием</a:t>
            </a:r>
          </a:p>
          <a:p>
            <a:pPr marL="342900" lvl="0" indent="-342900">
              <a:spcAft>
                <a:spcPts val="0"/>
              </a:spcAft>
              <a:buSzPts val="1400"/>
              <a:buFont typeface="Wingdings"/>
              <a:buChar char=""/>
              <a:tabLst>
                <a:tab pos="342900" algn="l"/>
              </a:tabLst>
            </a:pP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SzPts val="1400"/>
              <a:buFont typeface="Wingdings"/>
              <a:buChar char=""/>
              <a:tabLst>
                <a:tab pos="3429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развивать творческий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подход,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любознательность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обучающихся</a:t>
            </a:r>
          </a:p>
          <a:p>
            <a:pPr marL="342900" lvl="0" indent="-342900">
              <a:spcAft>
                <a:spcPts val="0"/>
              </a:spcAft>
              <a:buSzPts val="1400"/>
              <a:buFont typeface="Wingdings"/>
              <a:buChar char=""/>
              <a:tabLst>
                <a:tab pos="342900" algn="l"/>
              </a:tabLst>
            </a:pP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SzPts val="1400"/>
              <a:buFont typeface="Wingdings"/>
              <a:buChar char=""/>
              <a:tabLst>
                <a:tab pos="3429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формировать элементы информационной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культуры</a:t>
            </a:r>
          </a:p>
          <a:p>
            <a:pPr marL="342900" lvl="0" indent="-342900">
              <a:spcAft>
                <a:spcPts val="0"/>
              </a:spcAft>
              <a:buSzPts val="1400"/>
              <a:buFont typeface="Wingdings"/>
              <a:buChar char=""/>
              <a:tabLst>
                <a:tab pos="342900" algn="l"/>
              </a:tabLst>
            </a:pP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SzPts val="1400"/>
              <a:buFont typeface="Wingdings"/>
              <a:buChar char=""/>
              <a:tabLst>
                <a:tab pos="3429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прививать навыки рациональной работы с компьютерными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программами</a:t>
            </a:r>
          </a:p>
          <a:p>
            <a:pPr marL="342900" lvl="0" indent="-342900">
              <a:spcAft>
                <a:spcPts val="0"/>
              </a:spcAft>
              <a:buSzPts val="1400"/>
              <a:buFont typeface="Wingdings"/>
              <a:buChar char=""/>
              <a:tabLst>
                <a:tab pos="342900" algn="l"/>
              </a:tabLst>
            </a:pP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SzPts val="1400"/>
              <a:buFont typeface="Wingdings"/>
              <a:buChar char=""/>
              <a:tabLst>
                <a:tab pos="3429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поддерживать самостоятельность в освоении компьютерных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технологий</a:t>
            </a:r>
          </a:p>
          <a:p>
            <a:pPr marL="342900" lvl="0" indent="-342900">
              <a:spcAft>
                <a:spcPts val="0"/>
              </a:spcAft>
              <a:buSzPts val="1400"/>
              <a:buFont typeface="Wingdings"/>
              <a:buChar char=""/>
              <a:tabLst>
                <a:tab pos="342900" algn="l"/>
              </a:tabLst>
            </a:pP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SzPts val="1400"/>
              <a:buFont typeface="Wingdings"/>
              <a:buChar char=""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идти в ногу со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временем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489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401" y="548681"/>
            <a:ext cx="7740000" cy="580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15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6804" y="980728"/>
            <a:ext cx="7772400" cy="2387600"/>
          </a:xfrm>
        </p:spPr>
        <p:txBody>
          <a:bodyPr>
            <a:normAutofit fontScale="90000"/>
          </a:bodyPr>
          <a:lstStyle/>
          <a:p>
            <a:pPr indent="269875"/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</a:br>
            <a: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Использование ИКТ </a:t>
            </a:r>
            <a:b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</a:br>
            <a: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на уроках русского языка и литературы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35" y="3856819"/>
            <a:ext cx="3560869" cy="27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93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155448"/>
            <a:ext cx="4129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836712"/>
            <a:ext cx="7200800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 (рисунок)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https://85.img.avito.st/640x480/2130345685.jpg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Компьютер: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http://img0.liveinternet.ru/images/attach/c/10/127/632/127632982_4696211_racunarbolji.jpg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ПК: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https://im3-tub-ru.yandex.net/i?id=1ab305d754799034d40f153c620eda89&amp;n=33&amp;h=215&amp;w=336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ИКТ: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http://900igr.net/datas/geografija/Tekhnologii-v-geografii/0008-008-Ispolzovanie-IKT-vlijaet-na-effektivnost-protsessa-obuchenija.jpg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ИКТ: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http://lusana.ru/files/2837/573/16.jpg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уроке: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cdn.itar-tass.com/tass/m2/uploads/i/930123.jpg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69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6804" y="980728"/>
            <a:ext cx="7772400" cy="2387600"/>
          </a:xfrm>
        </p:spPr>
        <p:txBody>
          <a:bodyPr>
            <a:normAutofit fontScale="90000"/>
          </a:bodyPr>
          <a:lstStyle/>
          <a:p>
            <a:pPr indent="269875"/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</a:br>
            <a: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Использование ИКТ </a:t>
            </a:r>
            <a:b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</a:br>
            <a: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на уроках русского языка и литературы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35" y="3856819"/>
            <a:ext cx="3560869" cy="27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88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55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97346"/>
            <a:ext cx="705678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уроках русского языка и литературы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развить 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способности, навыки исследовательской деятельности, умение принимать оптимальные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возможности предъявления учебной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у школьников умение работать с информацией, развить коммуникативные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усилить мотивацию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учения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36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276872"/>
            <a:ext cx="71287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дать ребенку максимально возможный для него объем учебного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наборы применяемых учебных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 изменить контроль за деятельностью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приобщить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школьника к достижениям информационного общества и адекватному поведению в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440002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 вовлекать обучающихся в учебный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332656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ИКТ на уроках русского языка и литературы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7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6804" y="980728"/>
            <a:ext cx="7772400" cy="2387600"/>
          </a:xfrm>
        </p:spPr>
        <p:txBody>
          <a:bodyPr>
            <a:normAutofit fontScale="90000"/>
          </a:bodyPr>
          <a:lstStyle/>
          <a:p>
            <a:pPr indent="269875"/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</a:br>
            <a: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Использование ИКТ </a:t>
            </a:r>
            <a:b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</a:br>
            <a: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на уроках русского языка и литературы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35" y="3856819"/>
            <a:ext cx="3560869" cy="27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31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1674" y="980728"/>
            <a:ext cx="7200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Системное и целесообразное применение ИКТ позволяет повысить качество обучения школьников</a:t>
            </a:r>
            <a:endParaRPr lang="ru-RU" sz="2800" b="1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464" y="3453043"/>
            <a:ext cx="5157220" cy="31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57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6804" y="980728"/>
            <a:ext cx="7772400" cy="2387600"/>
          </a:xfrm>
        </p:spPr>
        <p:txBody>
          <a:bodyPr>
            <a:normAutofit fontScale="90000"/>
          </a:bodyPr>
          <a:lstStyle/>
          <a:p>
            <a:pPr indent="269875"/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</a:br>
            <a: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Использование ИКТ </a:t>
            </a:r>
            <a:b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</a:br>
            <a:r>
              <a:rPr lang="ru-RU" sz="4900" b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на уроках русского языка и литературы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35" y="3905403"/>
            <a:ext cx="3560869" cy="2674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04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7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</Template>
  <TotalTime>319</TotalTime>
  <Words>404</Words>
  <Application>Microsoft Office PowerPoint</Application>
  <PresentationFormat>Экран (4:3)</PresentationFormat>
  <Paragraphs>153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Тема7</vt:lpstr>
      <vt:lpstr> Использование ИКТ  на уроках русского языка и литературы</vt:lpstr>
      <vt:lpstr>Презентация PowerPoint</vt:lpstr>
      <vt:lpstr> Использование ИКТ  на уроках русского языка и литературы</vt:lpstr>
      <vt:lpstr>Презентация PowerPoint</vt:lpstr>
      <vt:lpstr>Презентация PowerPoint</vt:lpstr>
      <vt:lpstr>Презентация PowerPoint</vt:lpstr>
      <vt:lpstr> Использование ИКТ  на уроках русского языка и литературы</vt:lpstr>
      <vt:lpstr>Презентация PowerPoint</vt:lpstr>
      <vt:lpstr> Использование ИКТ  на уроках русского языка и литературы</vt:lpstr>
      <vt:lpstr>Презентация PowerPoint</vt:lpstr>
      <vt:lpstr> Использование ИКТ  на уроках русского языка и литературы</vt:lpstr>
      <vt:lpstr>Презентация PowerPoint</vt:lpstr>
      <vt:lpstr> Использование ИКТ  на уроках русского языка и литературы</vt:lpstr>
      <vt:lpstr>Презентация PowerPoint</vt:lpstr>
      <vt:lpstr> Использование ИКТ  на уроках русского языка и литературы</vt:lpstr>
      <vt:lpstr>Презентация PowerPoint</vt:lpstr>
      <vt:lpstr> Использование ИКТ  на уроках русского языка и литературы</vt:lpstr>
      <vt:lpstr>Презентация PowerPoint</vt:lpstr>
      <vt:lpstr>Презентация PowerPoint</vt:lpstr>
      <vt:lpstr>Презентация PowerPoint</vt:lpstr>
      <vt:lpstr> Использование ИКТ  на уроках русского языка и литературы</vt:lpstr>
      <vt:lpstr>Презентация PowerPoint</vt:lpstr>
      <vt:lpstr>Презентация PowerPoint</vt:lpstr>
      <vt:lpstr> Использование ИКТ  на уроках русского языка и литературы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Использование ИКТ  на уроках русского языка и литературы</dc:title>
  <dc:creator>Титов </dc:creator>
  <cp:lastModifiedBy>Татьяна</cp:lastModifiedBy>
  <cp:revision>89</cp:revision>
  <dcterms:created xsi:type="dcterms:W3CDTF">2016-03-21T11:07:26Z</dcterms:created>
  <dcterms:modified xsi:type="dcterms:W3CDTF">2021-10-27T10:27:14Z</dcterms:modified>
</cp:coreProperties>
</file>